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1"/>
  </p:notesMasterIdLst>
  <p:handoutMasterIdLst>
    <p:handoutMasterId r:id="rId32"/>
  </p:handoutMasterIdLst>
  <p:sldIdLst>
    <p:sldId id="256" r:id="rId2"/>
    <p:sldId id="265" r:id="rId3"/>
    <p:sldId id="257" r:id="rId4"/>
    <p:sldId id="267" r:id="rId5"/>
    <p:sldId id="269" r:id="rId6"/>
    <p:sldId id="271" r:id="rId7"/>
    <p:sldId id="272" r:id="rId8"/>
    <p:sldId id="273" r:id="rId9"/>
    <p:sldId id="274" r:id="rId10"/>
    <p:sldId id="270" r:id="rId11"/>
    <p:sldId id="276" r:id="rId12"/>
    <p:sldId id="277" r:id="rId13"/>
    <p:sldId id="279" r:id="rId14"/>
    <p:sldId id="280" r:id="rId15"/>
    <p:sldId id="284" r:id="rId16"/>
    <p:sldId id="281" r:id="rId17"/>
    <p:sldId id="282" r:id="rId18"/>
    <p:sldId id="285" r:id="rId19"/>
    <p:sldId id="286" r:id="rId20"/>
    <p:sldId id="287" r:id="rId21"/>
    <p:sldId id="289" r:id="rId22"/>
    <p:sldId id="295" r:id="rId23"/>
    <p:sldId id="291" r:id="rId24"/>
    <p:sldId id="292" r:id="rId25"/>
    <p:sldId id="290" r:id="rId26"/>
    <p:sldId id="294" r:id="rId27"/>
    <p:sldId id="293" r:id="rId28"/>
    <p:sldId id="266" r:id="rId29"/>
    <p:sldId id="268" r:id="rId30"/>
  </p:sldIdLst>
  <p:sldSz cx="9144000" cy="6858000" type="screen4x3"/>
  <p:notesSz cx="6834188" cy="99790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21" autoAdjust="0"/>
    <p:restoredTop sz="75868" autoAdjust="0"/>
  </p:normalViewPr>
  <p:slideViewPr>
    <p:cSldViewPr>
      <p:cViewPr varScale="1">
        <p:scale>
          <a:sx n="55" d="100"/>
          <a:sy n="55" d="100"/>
        </p:scale>
        <p:origin x="-156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508" y="-96"/>
      </p:cViewPr>
      <p:guideLst>
        <p:guide orient="horz" pos="3143"/>
        <p:guide pos="215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F80C4C-976F-4962-AEEA-2C2BBB5419CB}" type="doc">
      <dgm:prSet loTypeId="urn:microsoft.com/office/officeart/2005/8/layout/arrow2" loCatId="process" qsTypeId="urn:microsoft.com/office/officeart/2005/8/quickstyle/simple1" qsCatId="simple" csTypeId="urn:microsoft.com/office/officeart/2005/8/colors/colorful5" csCatId="colorful" phldr="1"/>
      <dgm:spPr/>
    </dgm:pt>
    <dgm:pt modelId="{4F4E22EE-7A8B-471A-88BD-7FFC3BDF0E79}">
      <dgm:prSet phldrT="[Text]" custT="1"/>
      <dgm:spPr/>
      <dgm:t>
        <a:bodyPr/>
        <a:lstStyle/>
        <a:p>
          <a:r>
            <a:rPr lang="fr-BE" sz="2400" smtClean="0">
              <a:solidFill>
                <a:schemeClr val="accent6">
                  <a:lumMod val="75000"/>
                </a:schemeClr>
              </a:solidFill>
            </a:rPr>
            <a:t>C# 1.0</a:t>
          </a:r>
        </a:p>
        <a:p>
          <a:r>
            <a:rPr lang="fr-BE" sz="2400" smtClean="0">
              <a:solidFill>
                <a:schemeClr val="accent6">
                  <a:lumMod val="75000"/>
                </a:schemeClr>
              </a:solidFill>
            </a:rPr>
            <a:t>(2002)</a:t>
          </a:r>
        </a:p>
      </dgm:t>
    </dgm:pt>
    <dgm:pt modelId="{E7DB94E3-2B1D-4F7B-8C6A-E28E9428E35A}" type="parTrans" cxnId="{3CCEBEC3-2421-4BD3-BB37-E9DC0E8BE41C}">
      <dgm:prSet/>
      <dgm:spPr/>
      <dgm:t>
        <a:bodyPr/>
        <a:lstStyle/>
        <a:p>
          <a:endParaRPr lang="fr-BE" sz="1000"/>
        </a:p>
      </dgm:t>
    </dgm:pt>
    <dgm:pt modelId="{FACD1AA6-2933-441E-9887-3B59F54C3B41}" type="sibTrans" cxnId="{3CCEBEC3-2421-4BD3-BB37-E9DC0E8BE41C}">
      <dgm:prSet/>
      <dgm:spPr/>
      <dgm:t>
        <a:bodyPr/>
        <a:lstStyle/>
        <a:p>
          <a:endParaRPr lang="fr-BE" sz="1000"/>
        </a:p>
      </dgm:t>
    </dgm:pt>
    <dgm:pt modelId="{14019792-9BB2-4D8D-8A5F-910C7F142AE1}">
      <dgm:prSet phldrT="[Text]" custT="1"/>
      <dgm:spPr/>
      <dgm:t>
        <a:bodyPr/>
        <a:lstStyle/>
        <a:p>
          <a:r>
            <a:rPr lang="fr-BE" sz="2400" smtClean="0">
              <a:solidFill>
                <a:schemeClr val="accent6">
                  <a:lumMod val="75000"/>
                </a:schemeClr>
              </a:solidFill>
            </a:rPr>
            <a:t>C# 2.0</a:t>
          </a:r>
        </a:p>
        <a:p>
          <a:r>
            <a:rPr lang="fr-BE" sz="2400" smtClean="0">
              <a:solidFill>
                <a:schemeClr val="accent6">
                  <a:lumMod val="75000"/>
                </a:schemeClr>
              </a:solidFill>
            </a:rPr>
            <a:t>(2005)</a:t>
          </a:r>
          <a:endParaRPr lang="fr-BE" sz="2400">
            <a:solidFill>
              <a:schemeClr val="accent6">
                <a:lumMod val="75000"/>
              </a:schemeClr>
            </a:solidFill>
          </a:endParaRPr>
        </a:p>
      </dgm:t>
    </dgm:pt>
    <dgm:pt modelId="{546BFF8E-E62C-44DE-B20D-906A023F4485}" type="parTrans" cxnId="{2AF9FEE8-57DE-4BCE-8DA6-A988EDD8FF6D}">
      <dgm:prSet/>
      <dgm:spPr/>
      <dgm:t>
        <a:bodyPr/>
        <a:lstStyle/>
        <a:p>
          <a:endParaRPr lang="fr-BE" sz="1000"/>
        </a:p>
      </dgm:t>
    </dgm:pt>
    <dgm:pt modelId="{73F10A09-97BC-4957-9EB7-B1DE1A85779B}" type="sibTrans" cxnId="{2AF9FEE8-57DE-4BCE-8DA6-A988EDD8FF6D}">
      <dgm:prSet/>
      <dgm:spPr/>
      <dgm:t>
        <a:bodyPr/>
        <a:lstStyle/>
        <a:p>
          <a:endParaRPr lang="fr-BE" sz="1000"/>
        </a:p>
      </dgm:t>
    </dgm:pt>
    <dgm:pt modelId="{62174DA1-D53F-4A96-A9DA-0FDF388D2941}">
      <dgm:prSet phldrT="[Text]" custT="1"/>
      <dgm:spPr/>
      <dgm:t>
        <a:bodyPr/>
        <a:lstStyle/>
        <a:p>
          <a:r>
            <a:rPr lang="fr-BE" sz="2400" smtClean="0">
              <a:solidFill>
                <a:schemeClr val="accent6">
                  <a:lumMod val="75000"/>
                </a:schemeClr>
              </a:solidFill>
            </a:rPr>
            <a:t>C# 3.0</a:t>
          </a:r>
        </a:p>
        <a:p>
          <a:r>
            <a:rPr lang="fr-BE" sz="2400" smtClean="0">
              <a:solidFill>
                <a:schemeClr val="accent6">
                  <a:lumMod val="75000"/>
                </a:schemeClr>
              </a:solidFill>
            </a:rPr>
            <a:t>(2007)</a:t>
          </a:r>
          <a:endParaRPr lang="fr-BE" sz="2400">
            <a:solidFill>
              <a:schemeClr val="accent6">
                <a:lumMod val="75000"/>
              </a:schemeClr>
            </a:solidFill>
          </a:endParaRPr>
        </a:p>
      </dgm:t>
    </dgm:pt>
    <dgm:pt modelId="{133164D3-3DCC-4873-A15C-E313FD9FFA5C}" type="parTrans" cxnId="{CDB2A51B-E2BD-4D7B-B238-2792AF1A3DB7}">
      <dgm:prSet/>
      <dgm:spPr/>
      <dgm:t>
        <a:bodyPr/>
        <a:lstStyle/>
        <a:p>
          <a:endParaRPr lang="fr-BE" sz="1000"/>
        </a:p>
      </dgm:t>
    </dgm:pt>
    <dgm:pt modelId="{027AA9D8-C2C2-4239-8D03-9B8A39B9862D}" type="sibTrans" cxnId="{CDB2A51B-E2BD-4D7B-B238-2792AF1A3DB7}">
      <dgm:prSet/>
      <dgm:spPr/>
      <dgm:t>
        <a:bodyPr/>
        <a:lstStyle/>
        <a:p>
          <a:endParaRPr lang="fr-BE" sz="1000"/>
        </a:p>
      </dgm:t>
    </dgm:pt>
    <dgm:pt modelId="{2E65B35B-0888-47FB-8B8E-B0C6FF5EADAF}">
      <dgm:prSet phldrT="[Text]" custT="1"/>
      <dgm:spPr/>
      <dgm:t>
        <a:bodyPr/>
        <a:lstStyle/>
        <a:p>
          <a:r>
            <a:rPr lang="fr-BE" sz="2400" smtClean="0">
              <a:solidFill>
                <a:schemeClr val="accent6">
                  <a:lumMod val="75000"/>
                </a:schemeClr>
              </a:solidFill>
            </a:rPr>
            <a:t>C# 4.0</a:t>
          </a:r>
        </a:p>
        <a:p>
          <a:r>
            <a:rPr lang="fr-BE" sz="2400" smtClean="0">
              <a:solidFill>
                <a:schemeClr val="accent6">
                  <a:lumMod val="75000"/>
                </a:schemeClr>
              </a:solidFill>
            </a:rPr>
            <a:t>(2010)</a:t>
          </a:r>
          <a:endParaRPr lang="fr-BE" sz="2400">
            <a:solidFill>
              <a:schemeClr val="accent6">
                <a:lumMod val="75000"/>
              </a:schemeClr>
            </a:solidFill>
          </a:endParaRPr>
        </a:p>
      </dgm:t>
    </dgm:pt>
    <dgm:pt modelId="{E106AAA2-8FE0-4733-9A1F-5342D281017D}" type="parTrans" cxnId="{F6BE9174-44E4-4E7E-92DB-DDD4D8E4D139}">
      <dgm:prSet/>
      <dgm:spPr/>
      <dgm:t>
        <a:bodyPr/>
        <a:lstStyle/>
        <a:p>
          <a:endParaRPr lang="fr-BE" sz="1000"/>
        </a:p>
      </dgm:t>
    </dgm:pt>
    <dgm:pt modelId="{918D514E-07E4-4C4C-B731-A72A0FC7819E}" type="sibTrans" cxnId="{F6BE9174-44E4-4E7E-92DB-DDD4D8E4D139}">
      <dgm:prSet/>
      <dgm:spPr/>
      <dgm:t>
        <a:bodyPr/>
        <a:lstStyle/>
        <a:p>
          <a:endParaRPr lang="fr-BE" sz="1000"/>
        </a:p>
      </dgm:t>
    </dgm:pt>
    <dgm:pt modelId="{5DE9617E-9B42-4E45-BB0A-BB0DC632FBAE}">
      <dgm:prSet phldrT="[Text]" custT="1"/>
      <dgm:spPr/>
      <dgm:t>
        <a:bodyPr/>
        <a:lstStyle/>
        <a:p>
          <a:r>
            <a:rPr lang="fr-BE" sz="2400" smtClean="0">
              <a:solidFill>
                <a:schemeClr val="accent6">
                  <a:lumMod val="75000"/>
                </a:schemeClr>
              </a:solidFill>
            </a:rPr>
            <a:t>C# 5.0</a:t>
          </a:r>
          <a:endParaRPr lang="fr-BE" sz="2400">
            <a:solidFill>
              <a:schemeClr val="accent6">
                <a:lumMod val="75000"/>
              </a:schemeClr>
            </a:solidFill>
          </a:endParaRPr>
        </a:p>
      </dgm:t>
    </dgm:pt>
    <dgm:pt modelId="{97C09F32-8597-4E1C-8D7C-CAEE93934FAE}" type="parTrans" cxnId="{B217FB06-72EF-48CA-96AE-D826D275FD57}">
      <dgm:prSet/>
      <dgm:spPr/>
      <dgm:t>
        <a:bodyPr/>
        <a:lstStyle/>
        <a:p>
          <a:endParaRPr lang="fr-BE" sz="1000"/>
        </a:p>
      </dgm:t>
    </dgm:pt>
    <dgm:pt modelId="{1CED6E3B-2834-49D9-B1AC-0961E7793A25}" type="sibTrans" cxnId="{B217FB06-72EF-48CA-96AE-D826D275FD57}">
      <dgm:prSet/>
      <dgm:spPr/>
      <dgm:t>
        <a:bodyPr/>
        <a:lstStyle/>
        <a:p>
          <a:endParaRPr lang="fr-BE" sz="1000"/>
        </a:p>
      </dgm:t>
    </dgm:pt>
    <dgm:pt modelId="{8B53CB83-75D9-4EB1-A91E-BCEB6379862D}" type="pres">
      <dgm:prSet presAssocID="{D7F80C4C-976F-4962-AEEA-2C2BBB5419CB}" presName="arrowDiagram" presStyleCnt="0">
        <dgm:presLayoutVars>
          <dgm:chMax val="5"/>
          <dgm:dir/>
          <dgm:resizeHandles val="exact"/>
        </dgm:presLayoutVars>
      </dgm:prSet>
      <dgm:spPr/>
    </dgm:pt>
    <dgm:pt modelId="{C0D26D33-0458-42B0-8E92-53763A89223B}" type="pres">
      <dgm:prSet presAssocID="{D7F80C4C-976F-4962-AEEA-2C2BBB5419CB}" presName="arrow" presStyleLbl="bgShp" presStyleIdx="0" presStyleCnt="1"/>
      <dgm:spPr/>
    </dgm:pt>
    <dgm:pt modelId="{45501C20-F84A-4F86-A999-BE00D04621B7}" type="pres">
      <dgm:prSet presAssocID="{D7F80C4C-976F-4962-AEEA-2C2BBB5419CB}" presName="arrowDiagram5" presStyleCnt="0"/>
      <dgm:spPr/>
    </dgm:pt>
    <dgm:pt modelId="{CBD6053B-CBC9-4572-8463-5A6DAF163034}" type="pres">
      <dgm:prSet presAssocID="{4F4E22EE-7A8B-471A-88BD-7FFC3BDF0E79}" presName="bullet5a" presStyleLbl="node1" presStyleIdx="0" presStyleCnt="5"/>
      <dgm:spPr/>
    </dgm:pt>
    <dgm:pt modelId="{F6363F37-7F35-422A-A0F3-E635873004B3}" type="pres">
      <dgm:prSet presAssocID="{4F4E22EE-7A8B-471A-88BD-7FFC3BDF0E79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2D93B7D8-F509-4122-A28F-B12215B408CE}" type="pres">
      <dgm:prSet presAssocID="{14019792-9BB2-4D8D-8A5F-910C7F142AE1}" presName="bullet5b" presStyleLbl="node1" presStyleIdx="1" presStyleCnt="5"/>
      <dgm:spPr/>
    </dgm:pt>
    <dgm:pt modelId="{F9E57DCF-DE58-4D0D-A9F1-62ABBA782C24}" type="pres">
      <dgm:prSet presAssocID="{14019792-9BB2-4D8D-8A5F-910C7F142AE1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E49A6DB0-DF0A-46DA-A280-C705C28DA23A}" type="pres">
      <dgm:prSet presAssocID="{62174DA1-D53F-4A96-A9DA-0FDF388D2941}" presName="bullet5c" presStyleLbl="node1" presStyleIdx="2" presStyleCnt="5"/>
      <dgm:spPr/>
    </dgm:pt>
    <dgm:pt modelId="{0F5BEB38-9C82-4869-A925-2CFAC94095AE}" type="pres">
      <dgm:prSet presAssocID="{62174DA1-D53F-4A96-A9DA-0FDF388D2941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7B3FBA9-FB05-4AEF-8ED4-7B6F4EDE977A}" type="pres">
      <dgm:prSet presAssocID="{2E65B35B-0888-47FB-8B8E-B0C6FF5EADAF}" presName="bullet5d" presStyleLbl="node1" presStyleIdx="3" presStyleCnt="5"/>
      <dgm:spPr/>
    </dgm:pt>
    <dgm:pt modelId="{F4A7F54B-CC4E-4D08-A0F6-DB16D6F17124}" type="pres">
      <dgm:prSet presAssocID="{2E65B35B-0888-47FB-8B8E-B0C6FF5EADAF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AF3CF32-1964-4D6D-97D4-B7B2AAB0A129}" type="pres">
      <dgm:prSet presAssocID="{5DE9617E-9B42-4E45-BB0A-BB0DC632FBAE}" presName="bullet5e" presStyleLbl="node1" presStyleIdx="4" presStyleCnt="5"/>
      <dgm:spPr/>
    </dgm:pt>
    <dgm:pt modelId="{15E83486-718E-4ED7-92B9-7A0F446F3B7E}" type="pres">
      <dgm:prSet presAssocID="{5DE9617E-9B42-4E45-BB0A-BB0DC632FBAE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6FB33618-EFF9-4D18-8835-0C1CE0962367}" type="presOf" srcId="{5DE9617E-9B42-4E45-BB0A-BB0DC632FBAE}" destId="{15E83486-718E-4ED7-92B9-7A0F446F3B7E}" srcOrd="0" destOrd="0" presId="urn:microsoft.com/office/officeart/2005/8/layout/arrow2"/>
    <dgm:cxn modelId="{F6F6786D-946B-46DE-B52D-6EBADFBBFCDB}" type="presOf" srcId="{62174DA1-D53F-4A96-A9DA-0FDF388D2941}" destId="{0F5BEB38-9C82-4869-A925-2CFAC94095AE}" srcOrd="0" destOrd="0" presId="urn:microsoft.com/office/officeart/2005/8/layout/arrow2"/>
    <dgm:cxn modelId="{76D22CF4-707D-48F8-A5B3-BE6B2186BF09}" type="presOf" srcId="{14019792-9BB2-4D8D-8A5F-910C7F142AE1}" destId="{F9E57DCF-DE58-4D0D-A9F1-62ABBA782C24}" srcOrd="0" destOrd="0" presId="urn:microsoft.com/office/officeart/2005/8/layout/arrow2"/>
    <dgm:cxn modelId="{B050225C-0F7F-4AAF-8009-BB7E2BAC45D3}" type="presOf" srcId="{2E65B35B-0888-47FB-8B8E-B0C6FF5EADAF}" destId="{F4A7F54B-CC4E-4D08-A0F6-DB16D6F17124}" srcOrd="0" destOrd="0" presId="urn:microsoft.com/office/officeart/2005/8/layout/arrow2"/>
    <dgm:cxn modelId="{2DD1168B-9FF9-496C-9930-EE96FE877CC6}" type="presOf" srcId="{D7F80C4C-976F-4962-AEEA-2C2BBB5419CB}" destId="{8B53CB83-75D9-4EB1-A91E-BCEB6379862D}" srcOrd="0" destOrd="0" presId="urn:microsoft.com/office/officeart/2005/8/layout/arrow2"/>
    <dgm:cxn modelId="{CDB2A51B-E2BD-4D7B-B238-2792AF1A3DB7}" srcId="{D7F80C4C-976F-4962-AEEA-2C2BBB5419CB}" destId="{62174DA1-D53F-4A96-A9DA-0FDF388D2941}" srcOrd="2" destOrd="0" parTransId="{133164D3-3DCC-4873-A15C-E313FD9FFA5C}" sibTransId="{027AA9D8-C2C2-4239-8D03-9B8A39B9862D}"/>
    <dgm:cxn modelId="{B217FB06-72EF-48CA-96AE-D826D275FD57}" srcId="{D7F80C4C-976F-4962-AEEA-2C2BBB5419CB}" destId="{5DE9617E-9B42-4E45-BB0A-BB0DC632FBAE}" srcOrd="4" destOrd="0" parTransId="{97C09F32-8597-4E1C-8D7C-CAEE93934FAE}" sibTransId="{1CED6E3B-2834-49D9-B1AC-0961E7793A25}"/>
    <dgm:cxn modelId="{3CCEBEC3-2421-4BD3-BB37-E9DC0E8BE41C}" srcId="{D7F80C4C-976F-4962-AEEA-2C2BBB5419CB}" destId="{4F4E22EE-7A8B-471A-88BD-7FFC3BDF0E79}" srcOrd="0" destOrd="0" parTransId="{E7DB94E3-2B1D-4F7B-8C6A-E28E9428E35A}" sibTransId="{FACD1AA6-2933-441E-9887-3B59F54C3B41}"/>
    <dgm:cxn modelId="{F6BE9174-44E4-4E7E-92DB-DDD4D8E4D139}" srcId="{D7F80C4C-976F-4962-AEEA-2C2BBB5419CB}" destId="{2E65B35B-0888-47FB-8B8E-B0C6FF5EADAF}" srcOrd="3" destOrd="0" parTransId="{E106AAA2-8FE0-4733-9A1F-5342D281017D}" sibTransId="{918D514E-07E4-4C4C-B731-A72A0FC7819E}"/>
    <dgm:cxn modelId="{2AF9FEE8-57DE-4BCE-8DA6-A988EDD8FF6D}" srcId="{D7F80C4C-976F-4962-AEEA-2C2BBB5419CB}" destId="{14019792-9BB2-4D8D-8A5F-910C7F142AE1}" srcOrd="1" destOrd="0" parTransId="{546BFF8E-E62C-44DE-B20D-906A023F4485}" sibTransId="{73F10A09-97BC-4957-9EB7-B1DE1A85779B}"/>
    <dgm:cxn modelId="{189547D2-41A8-4697-9798-A7545FC9DE25}" type="presOf" srcId="{4F4E22EE-7A8B-471A-88BD-7FFC3BDF0E79}" destId="{F6363F37-7F35-422A-A0F3-E635873004B3}" srcOrd="0" destOrd="0" presId="urn:microsoft.com/office/officeart/2005/8/layout/arrow2"/>
    <dgm:cxn modelId="{AD696F46-F178-46EB-A399-815CAEA8E4AC}" type="presParOf" srcId="{8B53CB83-75D9-4EB1-A91E-BCEB6379862D}" destId="{C0D26D33-0458-42B0-8E92-53763A89223B}" srcOrd="0" destOrd="0" presId="urn:microsoft.com/office/officeart/2005/8/layout/arrow2"/>
    <dgm:cxn modelId="{00BEBDD4-EE08-454C-A2EB-AF665F0B665F}" type="presParOf" srcId="{8B53CB83-75D9-4EB1-A91E-BCEB6379862D}" destId="{45501C20-F84A-4F86-A999-BE00D04621B7}" srcOrd="1" destOrd="0" presId="urn:microsoft.com/office/officeart/2005/8/layout/arrow2"/>
    <dgm:cxn modelId="{E58CAD7F-7FF3-4B88-B96D-48571AF05F72}" type="presParOf" srcId="{45501C20-F84A-4F86-A999-BE00D04621B7}" destId="{CBD6053B-CBC9-4572-8463-5A6DAF163034}" srcOrd="0" destOrd="0" presId="urn:microsoft.com/office/officeart/2005/8/layout/arrow2"/>
    <dgm:cxn modelId="{2507C2CB-B21A-4154-ABA7-2F2377F876F3}" type="presParOf" srcId="{45501C20-F84A-4F86-A999-BE00D04621B7}" destId="{F6363F37-7F35-422A-A0F3-E635873004B3}" srcOrd="1" destOrd="0" presId="urn:microsoft.com/office/officeart/2005/8/layout/arrow2"/>
    <dgm:cxn modelId="{C966D8C3-A48F-43B3-A0E1-7F482F979C50}" type="presParOf" srcId="{45501C20-F84A-4F86-A999-BE00D04621B7}" destId="{2D93B7D8-F509-4122-A28F-B12215B408CE}" srcOrd="2" destOrd="0" presId="urn:microsoft.com/office/officeart/2005/8/layout/arrow2"/>
    <dgm:cxn modelId="{D5422080-131F-4AD1-BD35-4470F9CEB7FC}" type="presParOf" srcId="{45501C20-F84A-4F86-A999-BE00D04621B7}" destId="{F9E57DCF-DE58-4D0D-A9F1-62ABBA782C24}" srcOrd="3" destOrd="0" presId="urn:microsoft.com/office/officeart/2005/8/layout/arrow2"/>
    <dgm:cxn modelId="{382F86DE-9CE7-4BD2-AD67-4A8F2EFB039E}" type="presParOf" srcId="{45501C20-F84A-4F86-A999-BE00D04621B7}" destId="{E49A6DB0-DF0A-46DA-A280-C705C28DA23A}" srcOrd="4" destOrd="0" presId="urn:microsoft.com/office/officeart/2005/8/layout/arrow2"/>
    <dgm:cxn modelId="{5A05A4F4-661B-4C2C-8D98-3AD496145C50}" type="presParOf" srcId="{45501C20-F84A-4F86-A999-BE00D04621B7}" destId="{0F5BEB38-9C82-4869-A925-2CFAC94095AE}" srcOrd="5" destOrd="0" presId="urn:microsoft.com/office/officeart/2005/8/layout/arrow2"/>
    <dgm:cxn modelId="{6E1853A6-E948-4A31-930B-913921EFDABA}" type="presParOf" srcId="{45501C20-F84A-4F86-A999-BE00D04621B7}" destId="{B7B3FBA9-FB05-4AEF-8ED4-7B6F4EDE977A}" srcOrd="6" destOrd="0" presId="urn:microsoft.com/office/officeart/2005/8/layout/arrow2"/>
    <dgm:cxn modelId="{81DF5E48-C45B-4D74-8943-23806E23DF3B}" type="presParOf" srcId="{45501C20-F84A-4F86-A999-BE00D04621B7}" destId="{F4A7F54B-CC4E-4D08-A0F6-DB16D6F17124}" srcOrd="7" destOrd="0" presId="urn:microsoft.com/office/officeart/2005/8/layout/arrow2"/>
    <dgm:cxn modelId="{FEA1AFF2-4225-4B2F-978D-3A802367B59D}" type="presParOf" srcId="{45501C20-F84A-4F86-A999-BE00D04621B7}" destId="{7AF3CF32-1964-4D6D-97D4-B7B2AAB0A129}" srcOrd="8" destOrd="0" presId="urn:microsoft.com/office/officeart/2005/8/layout/arrow2"/>
    <dgm:cxn modelId="{2875349B-E525-4535-803B-8ACFBFECE41A}" type="presParOf" srcId="{45501C20-F84A-4F86-A999-BE00D04621B7}" destId="{15E83486-718E-4ED7-92B9-7A0F446F3B7E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A19A03-9332-40E5-B496-11C2CBFBC218}" type="doc">
      <dgm:prSet loTypeId="urn:microsoft.com/office/officeart/2005/8/layout/venn1" loCatId="relationship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fr-BE"/>
        </a:p>
      </dgm:t>
    </dgm:pt>
    <dgm:pt modelId="{8E8D3C73-2FBC-4A8C-B5C1-38F66B62ADA5}">
      <dgm:prSet phldrT="[Text]"/>
      <dgm:spPr/>
      <dgm:t>
        <a:bodyPr/>
        <a:lstStyle/>
        <a:p>
          <a:r>
            <a:rPr lang="fr-BE" smtClean="0"/>
            <a:t>Local Variable Type Inference</a:t>
          </a:r>
          <a:endParaRPr lang="fr-BE"/>
        </a:p>
      </dgm:t>
    </dgm:pt>
    <dgm:pt modelId="{31A03982-8D40-4F26-9F8B-08BC0743522D}" type="parTrans" cxnId="{23F426ED-8903-4AA5-8172-24B8C2994682}">
      <dgm:prSet/>
      <dgm:spPr/>
      <dgm:t>
        <a:bodyPr/>
        <a:lstStyle/>
        <a:p>
          <a:endParaRPr lang="fr-BE"/>
        </a:p>
      </dgm:t>
    </dgm:pt>
    <dgm:pt modelId="{1D7D4863-18FD-4594-927D-11D3D92529CC}" type="sibTrans" cxnId="{23F426ED-8903-4AA5-8172-24B8C2994682}">
      <dgm:prSet/>
      <dgm:spPr/>
      <dgm:t>
        <a:bodyPr/>
        <a:lstStyle/>
        <a:p>
          <a:endParaRPr lang="fr-BE"/>
        </a:p>
      </dgm:t>
    </dgm:pt>
    <dgm:pt modelId="{73D9B7DF-56E6-430B-AED3-381BB77831EB}">
      <dgm:prSet phldrT="[Text]"/>
      <dgm:spPr/>
      <dgm:t>
        <a:bodyPr/>
        <a:lstStyle/>
        <a:p>
          <a:r>
            <a:rPr lang="fr-BE" smtClean="0"/>
            <a:t>Object Initialisers</a:t>
          </a:r>
          <a:endParaRPr lang="fr-BE"/>
        </a:p>
      </dgm:t>
    </dgm:pt>
    <dgm:pt modelId="{93BB75ED-B896-426A-8174-1CFBC66BBAC1}" type="parTrans" cxnId="{23503756-C624-4574-B4D7-582518C72C62}">
      <dgm:prSet/>
      <dgm:spPr/>
      <dgm:t>
        <a:bodyPr/>
        <a:lstStyle/>
        <a:p>
          <a:endParaRPr lang="fr-BE"/>
        </a:p>
      </dgm:t>
    </dgm:pt>
    <dgm:pt modelId="{870E0F8B-20DC-41D4-9CA7-190F75B598E2}" type="sibTrans" cxnId="{23503756-C624-4574-B4D7-582518C72C62}">
      <dgm:prSet/>
      <dgm:spPr/>
      <dgm:t>
        <a:bodyPr/>
        <a:lstStyle/>
        <a:p>
          <a:endParaRPr lang="fr-BE"/>
        </a:p>
      </dgm:t>
    </dgm:pt>
    <dgm:pt modelId="{00C0C8E4-C33B-44DC-AEBF-55A844D3EB9E}">
      <dgm:prSet/>
      <dgm:spPr/>
      <dgm:t>
        <a:bodyPr/>
        <a:lstStyle/>
        <a:p>
          <a:r>
            <a:rPr lang="fr-BE" smtClean="0"/>
            <a:t>Anonymous Types</a:t>
          </a:r>
          <a:endParaRPr lang="fr-BE"/>
        </a:p>
      </dgm:t>
    </dgm:pt>
    <dgm:pt modelId="{2E1FE0B5-C363-4F2D-8685-BC1622679512}" type="parTrans" cxnId="{7AF6F02E-1255-4AC2-842F-8D54A3F41D00}">
      <dgm:prSet/>
      <dgm:spPr/>
      <dgm:t>
        <a:bodyPr/>
        <a:lstStyle/>
        <a:p>
          <a:endParaRPr lang="fr-BE"/>
        </a:p>
      </dgm:t>
    </dgm:pt>
    <dgm:pt modelId="{41315BB2-8091-4584-A5C3-81E4FDAFB70F}" type="sibTrans" cxnId="{7AF6F02E-1255-4AC2-842F-8D54A3F41D00}">
      <dgm:prSet/>
      <dgm:spPr/>
      <dgm:t>
        <a:bodyPr/>
        <a:lstStyle/>
        <a:p>
          <a:endParaRPr lang="fr-BE"/>
        </a:p>
      </dgm:t>
    </dgm:pt>
    <dgm:pt modelId="{76FBE523-11BA-4F8E-AAAB-13AA636D97F3}">
      <dgm:prSet/>
      <dgm:spPr/>
      <dgm:t>
        <a:bodyPr/>
        <a:lstStyle/>
        <a:p>
          <a:r>
            <a:rPr lang="fr-BE" smtClean="0"/>
            <a:t>Lambda Expressions</a:t>
          </a:r>
          <a:endParaRPr lang="fr-BE"/>
        </a:p>
      </dgm:t>
    </dgm:pt>
    <dgm:pt modelId="{586C07D5-60DA-46D5-9BCC-8B6BDCBF3915}" type="parTrans" cxnId="{71DC8224-19C8-4258-8421-502E641CF987}">
      <dgm:prSet/>
      <dgm:spPr/>
      <dgm:t>
        <a:bodyPr/>
        <a:lstStyle/>
        <a:p>
          <a:endParaRPr lang="fr-BE"/>
        </a:p>
      </dgm:t>
    </dgm:pt>
    <dgm:pt modelId="{85802E11-8B05-41DD-A2E5-60C7E96CB284}" type="sibTrans" cxnId="{71DC8224-19C8-4258-8421-502E641CF987}">
      <dgm:prSet/>
      <dgm:spPr/>
      <dgm:t>
        <a:bodyPr/>
        <a:lstStyle/>
        <a:p>
          <a:endParaRPr lang="fr-BE"/>
        </a:p>
      </dgm:t>
    </dgm:pt>
    <dgm:pt modelId="{BF2D9912-CF14-4B50-BA10-3CC1A279E5DE}">
      <dgm:prSet/>
      <dgm:spPr/>
      <dgm:t>
        <a:bodyPr/>
        <a:lstStyle/>
        <a:p>
          <a:r>
            <a:rPr lang="fr-BE" smtClean="0"/>
            <a:t>Extension Methods</a:t>
          </a:r>
          <a:endParaRPr lang="fr-BE"/>
        </a:p>
      </dgm:t>
    </dgm:pt>
    <dgm:pt modelId="{BE2997E0-3632-4670-A69C-A223A0AFC193}" type="parTrans" cxnId="{0FAB6229-ED70-4698-97D3-BC5AE8F30C40}">
      <dgm:prSet/>
      <dgm:spPr/>
      <dgm:t>
        <a:bodyPr/>
        <a:lstStyle/>
        <a:p>
          <a:endParaRPr lang="fr-BE"/>
        </a:p>
      </dgm:t>
    </dgm:pt>
    <dgm:pt modelId="{97F27166-D187-480C-BE9D-8A78FFB89C37}" type="sibTrans" cxnId="{0FAB6229-ED70-4698-97D3-BC5AE8F30C40}">
      <dgm:prSet/>
      <dgm:spPr/>
      <dgm:t>
        <a:bodyPr/>
        <a:lstStyle/>
        <a:p>
          <a:endParaRPr lang="fr-BE"/>
        </a:p>
      </dgm:t>
    </dgm:pt>
    <dgm:pt modelId="{296A427E-FE85-407E-87C3-E3A48856C4D0}">
      <dgm:prSet/>
      <dgm:spPr/>
      <dgm:t>
        <a:bodyPr/>
        <a:lstStyle/>
        <a:p>
          <a:r>
            <a:rPr lang="fr-BE" smtClean="0"/>
            <a:t>Query Expressions</a:t>
          </a:r>
          <a:endParaRPr lang="fr-BE"/>
        </a:p>
      </dgm:t>
    </dgm:pt>
    <dgm:pt modelId="{E3A7CB54-9FC4-43B4-A0B1-E676DD4D761E}" type="parTrans" cxnId="{97BB2E9D-55BA-4C8A-811E-00A5266A412C}">
      <dgm:prSet/>
      <dgm:spPr/>
      <dgm:t>
        <a:bodyPr/>
        <a:lstStyle/>
        <a:p>
          <a:endParaRPr lang="fr-BE"/>
        </a:p>
      </dgm:t>
    </dgm:pt>
    <dgm:pt modelId="{D6EED780-8E84-4AD7-AF8F-201AA11158AF}" type="sibTrans" cxnId="{97BB2E9D-55BA-4C8A-811E-00A5266A412C}">
      <dgm:prSet/>
      <dgm:spPr/>
      <dgm:t>
        <a:bodyPr/>
        <a:lstStyle/>
        <a:p>
          <a:endParaRPr lang="fr-BE"/>
        </a:p>
      </dgm:t>
    </dgm:pt>
    <dgm:pt modelId="{4C4B4BE6-C554-4F41-8718-2CDADC5B79B4}">
      <dgm:prSet/>
      <dgm:spPr/>
      <dgm:t>
        <a:bodyPr/>
        <a:lstStyle/>
        <a:p>
          <a:r>
            <a:rPr lang="fr-BE" smtClean="0"/>
            <a:t>Anonymous Methods</a:t>
          </a:r>
          <a:endParaRPr lang="fr-BE"/>
        </a:p>
      </dgm:t>
    </dgm:pt>
    <dgm:pt modelId="{1C19701B-78D6-4313-A556-BDF835A0C4C9}" type="parTrans" cxnId="{8EE5DCA6-C5EE-4205-99C2-7E8E45440302}">
      <dgm:prSet/>
      <dgm:spPr/>
      <dgm:t>
        <a:bodyPr/>
        <a:lstStyle/>
        <a:p>
          <a:endParaRPr lang="fr-BE"/>
        </a:p>
      </dgm:t>
    </dgm:pt>
    <dgm:pt modelId="{8FB9F190-A073-4599-BC73-F80E94C9A310}" type="sibTrans" cxnId="{8EE5DCA6-C5EE-4205-99C2-7E8E45440302}">
      <dgm:prSet/>
      <dgm:spPr/>
      <dgm:t>
        <a:bodyPr/>
        <a:lstStyle/>
        <a:p>
          <a:endParaRPr lang="fr-BE"/>
        </a:p>
      </dgm:t>
    </dgm:pt>
    <dgm:pt modelId="{1BE84BFB-E98C-4837-BC9D-D0EED45813E4}" type="pres">
      <dgm:prSet presAssocID="{ACA19A03-9332-40E5-B496-11C2CBFBC2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B3ABACF7-4730-4196-BEE3-20A6A7BF64E7}" type="pres">
      <dgm:prSet presAssocID="{8E8D3C73-2FBC-4A8C-B5C1-38F66B62ADA5}" presName="circ1" presStyleLbl="vennNode1" presStyleIdx="0" presStyleCnt="7"/>
      <dgm:spPr/>
    </dgm:pt>
    <dgm:pt modelId="{79AA9AED-43EA-40A4-8976-5E1D57311356}" type="pres">
      <dgm:prSet presAssocID="{8E8D3C73-2FBC-4A8C-B5C1-38F66B62ADA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D069096B-E071-4D27-8B77-5689AD573E37}" type="pres">
      <dgm:prSet presAssocID="{73D9B7DF-56E6-430B-AED3-381BB77831EB}" presName="circ2" presStyleLbl="vennNode1" presStyleIdx="1" presStyleCnt="7"/>
      <dgm:spPr/>
    </dgm:pt>
    <dgm:pt modelId="{D2852307-3173-4446-83D0-405F6B862C58}" type="pres">
      <dgm:prSet presAssocID="{73D9B7DF-56E6-430B-AED3-381BB77831E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C68DF177-CAF3-4D54-9C36-5895C455D222}" type="pres">
      <dgm:prSet presAssocID="{00C0C8E4-C33B-44DC-AEBF-55A844D3EB9E}" presName="circ3" presStyleLbl="vennNode1" presStyleIdx="2" presStyleCnt="7"/>
      <dgm:spPr/>
    </dgm:pt>
    <dgm:pt modelId="{92E347C6-F40F-4B7E-94C1-FF29E82873BA}" type="pres">
      <dgm:prSet presAssocID="{00C0C8E4-C33B-44DC-AEBF-55A844D3EB9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3F1C7C6F-CE4B-4361-B85F-7EA06AB9DDDD}" type="pres">
      <dgm:prSet presAssocID="{4C4B4BE6-C554-4F41-8718-2CDADC5B79B4}" presName="circ4" presStyleLbl="vennNode1" presStyleIdx="3" presStyleCnt="7"/>
      <dgm:spPr/>
    </dgm:pt>
    <dgm:pt modelId="{A62199E9-62CF-4F5E-B8C7-7369DEDF574B}" type="pres">
      <dgm:prSet presAssocID="{4C4B4BE6-C554-4F41-8718-2CDADC5B79B4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3EE995C-86E7-4457-A503-31749E1A29CC}" type="pres">
      <dgm:prSet presAssocID="{76FBE523-11BA-4F8E-AAAB-13AA636D97F3}" presName="circ5" presStyleLbl="vennNode1" presStyleIdx="4" presStyleCnt="7"/>
      <dgm:spPr/>
    </dgm:pt>
    <dgm:pt modelId="{BF3F55E1-A700-4098-B67D-C2F239407152}" type="pres">
      <dgm:prSet presAssocID="{76FBE523-11BA-4F8E-AAAB-13AA636D97F3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8E516D0F-7152-4D6B-9980-443ADCBEC324}" type="pres">
      <dgm:prSet presAssocID="{BF2D9912-CF14-4B50-BA10-3CC1A279E5DE}" presName="circ6" presStyleLbl="vennNode1" presStyleIdx="5" presStyleCnt="7"/>
      <dgm:spPr/>
    </dgm:pt>
    <dgm:pt modelId="{5D486D5F-259A-4CB1-8A52-E29C4FEF4453}" type="pres">
      <dgm:prSet presAssocID="{BF2D9912-CF14-4B50-BA10-3CC1A279E5DE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D95F6E41-6DF7-4A4E-8874-D96F96831CEA}" type="pres">
      <dgm:prSet presAssocID="{296A427E-FE85-407E-87C3-E3A48856C4D0}" presName="circ7" presStyleLbl="vennNode1" presStyleIdx="6" presStyleCnt="7"/>
      <dgm:spPr/>
    </dgm:pt>
    <dgm:pt modelId="{B0F37A8B-41AC-40E6-B829-9BABBC19E85B}" type="pres">
      <dgm:prSet presAssocID="{296A427E-FE85-407E-87C3-E3A48856C4D0}" presName="circ7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7AF6F02E-1255-4AC2-842F-8D54A3F41D00}" srcId="{ACA19A03-9332-40E5-B496-11C2CBFBC218}" destId="{00C0C8E4-C33B-44DC-AEBF-55A844D3EB9E}" srcOrd="2" destOrd="0" parTransId="{2E1FE0B5-C363-4F2D-8685-BC1622679512}" sibTransId="{41315BB2-8091-4584-A5C3-81E4FDAFB70F}"/>
    <dgm:cxn modelId="{65B4B519-2DD7-4BA5-BB0B-DF3A76FEFA0C}" type="presOf" srcId="{8E8D3C73-2FBC-4A8C-B5C1-38F66B62ADA5}" destId="{79AA9AED-43EA-40A4-8976-5E1D57311356}" srcOrd="0" destOrd="0" presId="urn:microsoft.com/office/officeart/2005/8/layout/venn1"/>
    <dgm:cxn modelId="{722973A8-24D7-4960-A7CD-B5AD5B1ED870}" type="presOf" srcId="{76FBE523-11BA-4F8E-AAAB-13AA636D97F3}" destId="{BF3F55E1-A700-4098-B67D-C2F239407152}" srcOrd="0" destOrd="0" presId="urn:microsoft.com/office/officeart/2005/8/layout/venn1"/>
    <dgm:cxn modelId="{71DC8224-19C8-4258-8421-502E641CF987}" srcId="{ACA19A03-9332-40E5-B496-11C2CBFBC218}" destId="{76FBE523-11BA-4F8E-AAAB-13AA636D97F3}" srcOrd="4" destOrd="0" parTransId="{586C07D5-60DA-46D5-9BCC-8B6BDCBF3915}" sibTransId="{85802E11-8B05-41DD-A2E5-60C7E96CB284}"/>
    <dgm:cxn modelId="{7D4AF2FC-2AF2-4343-806E-7A8C91693D9C}" type="presOf" srcId="{296A427E-FE85-407E-87C3-E3A48856C4D0}" destId="{B0F37A8B-41AC-40E6-B829-9BABBC19E85B}" srcOrd="0" destOrd="0" presId="urn:microsoft.com/office/officeart/2005/8/layout/venn1"/>
    <dgm:cxn modelId="{43B8AB45-A8D9-43E5-AA53-7ABE45519F57}" type="presOf" srcId="{BF2D9912-CF14-4B50-BA10-3CC1A279E5DE}" destId="{5D486D5F-259A-4CB1-8A52-E29C4FEF4453}" srcOrd="0" destOrd="0" presId="urn:microsoft.com/office/officeart/2005/8/layout/venn1"/>
    <dgm:cxn modelId="{23503756-C624-4574-B4D7-582518C72C62}" srcId="{ACA19A03-9332-40E5-B496-11C2CBFBC218}" destId="{73D9B7DF-56E6-430B-AED3-381BB77831EB}" srcOrd="1" destOrd="0" parTransId="{93BB75ED-B896-426A-8174-1CFBC66BBAC1}" sibTransId="{870E0F8B-20DC-41D4-9CA7-190F75B598E2}"/>
    <dgm:cxn modelId="{A8C6D5B3-F1BB-48DE-BCFB-9225B1D9AC84}" type="presOf" srcId="{ACA19A03-9332-40E5-B496-11C2CBFBC218}" destId="{1BE84BFB-E98C-4837-BC9D-D0EED45813E4}" srcOrd="0" destOrd="0" presId="urn:microsoft.com/office/officeart/2005/8/layout/venn1"/>
    <dgm:cxn modelId="{24A36068-11F6-42D0-9EF3-E52706D46B0F}" type="presOf" srcId="{00C0C8E4-C33B-44DC-AEBF-55A844D3EB9E}" destId="{92E347C6-F40F-4B7E-94C1-FF29E82873BA}" srcOrd="0" destOrd="0" presId="urn:microsoft.com/office/officeart/2005/8/layout/venn1"/>
    <dgm:cxn modelId="{8EE5DCA6-C5EE-4205-99C2-7E8E45440302}" srcId="{ACA19A03-9332-40E5-B496-11C2CBFBC218}" destId="{4C4B4BE6-C554-4F41-8718-2CDADC5B79B4}" srcOrd="3" destOrd="0" parTransId="{1C19701B-78D6-4313-A556-BDF835A0C4C9}" sibTransId="{8FB9F190-A073-4599-BC73-F80E94C9A310}"/>
    <dgm:cxn modelId="{0FAB6229-ED70-4698-97D3-BC5AE8F30C40}" srcId="{ACA19A03-9332-40E5-B496-11C2CBFBC218}" destId="{BF2D9912-CF14-4B50-BA10-3CC1A279E5DE}" srcOrd="5" destOrd="0" parTransId="{BE2997E0-3632-4670-A69C-A223A0AFC193}" sibTransId="{97F27166-D187-480C-BE9D-8A78FFB89C37}"/>
    <dgm:cxn modelId="{97BB2E9D-55BA-4C8A-811E-00A5266A412C}" srcId="{ACA19A03-9332-40E5-B496-11C2CBFBC218}" destId="{296A427E-FE85-407E-87C3-E3A48856C4D0}" srcOrd="6" destOrd="0" parTransId="{E3A7CB54-9FC4-43B4-A0B1-E676DD4D761E}" sibTransId="{D6EED780-8E84-4AD7-AF8F-201AA11158AF}"/>
    <dgm:cxn modelId="{5957EE0F-929E-4D8A-8FB5-3F0A82060B50}" type="presOf" srcId="{4C4B4BE6-C554-4F41-8718-2CDADC5B79B4}" destId="{A62199E9-62CF-4F5E-B8C7-7369DEDF574B}" srcOrd="0" destOrd="0" presId="urn:microsoft.com/office/officeart/2005/8/layout/venn1"/>
    <dgm:cxn modelId="{27CADAEC-5931-42C5-BDC5-9249175C7276}" type="presOf" srcId="{73D9B7DF-56E6-430B-AED3-381BB77831EB}" destId="{D2852307-3173-4446-83D0-405F6B862C58}" srcOrd="0" destOrd="0" presId="urn:microsoft.com/office/officeart/2005/8/layout/venn1"/>
    <dgm:cxn modelId="{23F426ED-8903-4AA5-8172-24B8C2994682}" srcId="{ACA19A03-9332-40E5-B496-11C2CBFBC218}" destId="{8E8D3C73-2FBC-4A8C-B5C1-38F66B62ADA5}" srcOrd="0" destOrd="0" parTransId="{31A03982-8D40-4F26-9F8B-08BC0743522D}" sibTransId="{1D7D4863-18FD-4594-927D-11D3D92529CC}"/>
    <dgm:cxn modelId="{9D79F0EE-C5AA-4901-A7E4-24C25C16D3D8}" type="presParOf" srcId="{1BE84BFB-E98C-4837-BC9D-D0EED45813E4}" destId="{B3ABACF7-4730-4196-BEE3-20A6A7BF64E7}" srcOrd="0" destOrd="0" presId="urn:microsoft.com/office/officeart/2005/8/layout/venn1"/>
    <dgm:cxn modelId="{41959844-F9A1-4A21-9C33-51D24F79A733}" type="presParOf" srcId="{1BE84BFB-E98C-4837-BC9D-D0EED45813E4}" destId="{79AA9AED-43EA-40A4-8976-5E1D57311356}" srcOrd="1" destOrd="0" presId="urn:microsoft.com/office/officeart/2005/8/layout/venn1"/>
    <dgm:cxn modelId="{FE254818-2232-4806-8E86-400BC8582511}" type="presParOf" srcId="{1BE84BFB-E98C-4837-BC9D-D0EED45813E4}" destId="{D069096B-E071-4D27-8B77-5689AD573E37}" srcOrd="2" destOrd="0" presId="urn:microsoft.com/office/officeart/2005/8/layout/venn1"/>
    <dgm:cxn modelId="{9FC52444-8A8E-42A4-B5DA-4D54CCE5C1B3}" type="presParOf" srcId="{1BE84BFB-E98C-4837-BC9D-D0EED45813E4}" destId="{D2852307-3173-4446-83D0-405F6B862C58}" srcOrd="3" destOrd="0" presId="urn:microsoft.com/office/officeart/2005/8/layout/venn1"/>
    <dgm:cxn modelId="{7ACD277A-890B-427E-AEF7-61D083285E87}" type="presParOf" srcId="{1BE84BFB-E98C-4837-BC9D-D0EED45813E4}" destId="{C68DF177-CAF3-4D54-9C36-5895C455D222}" srcOrd="4" destOrd="0" presId="urn:microsoft.com/office/officeart/2005/8/layout/venn1"/>
    <dgm:cxn modelId="{72EA688B-1FB3-4500-B76F-77ED98340F95}" type="presParOf" srcId="{1BE84BFB-E98C-4837-BC9D-D0EED45813E4}" destId="{92E347C6-F40F-4B7E-94C1-FF29E82873BA}" srcOrd="5" destOrd="0" presId="urn:microsoft.com/office/officeart/2005/8/layout/venn1"/>
    <dgm:cxn modelId="{8D200921-03C1-4712-98AA-770340625833}" type="presParOf" srcId="{1BE84BFB-E98C-4837-BC9D-D0EED45813E4}" destId="{3F1C7C6F-CE4B-4361-B85F-7EA06AB9DDDD}" srcOrd="6" destOrd="0" presId="urn:microsoft.com/office/officeart/2005/8/layout/venn1"/>
    <dgm:cxn modelId="{C31842F2-B1CB-422B-A885-832DCA93FF9B}" type="presParOf" srcId="{1BE84BFB-E98C-4837-BC9D-D0EED45813E4}" destId="{A62199E9-62CF-4F5E-B8C7-7369DEDF574B}" srcOrd="7" destOrd="0" presId="urn:microsoft.com/office/officeart/2005/8/layout/venn1"/>
    <dgm:cxn modelId="{78316C46-5741-4C0C-A32B-8121D3941E05}" type="presParOf" srcId="{1BE84BFB-E98C-4837-BC9D-D0EED45813E4}" destId="{53EE995C-86E7-4457-A503-31749E1A29CC}" srcOrd="8" destOrd="0" presId="urn:microsoft.com/office/officeart/2005/8/layout/venn1"/>
    <dgm:cxn modelId="{E0D88E8A-C850-4BF3-8E72-D49EA820CB5B}" type="presParOf" srcId="{1BE84BFB-E98C-4837-BC9D-D0EED45813E4}" destId="{BF3F55E1-A700-4098-B67D-C2F239407152}" srcOrd="9" destOrd="0" presId="urn:microsoft.com/office/officeart/2005/8/layout/venn1"/>
    <dgm:cxn modelId="{D062B44F-B38F-4CE1-BCBA-0ACB4343D8CC}" type="presParOf" srcId="{1BE84BFB-E98C-4837-BC9D-D0EED45813E4}" destId="{8E516D0F-7152-4D6B-9980-443ADCBEC324}" srcOrd="10" destOrd="0" presId="urn:microsoft.com/office/officeart/2005/8/layout/venn1"/>
    <dgm:cxn modelId="{0B45502A-F08D-4175-B6F4-29A7C00A5DCA}" type="presParOf" srcId="{1BE84BFB-E98C-4837-BC9D-D0EED45813E4}" destId="{5D486D5F-259A-4CB1-8A52-E29C4FEF4453}" srcOrd="11" destOrd="0" presId="urn:microsoft.com/office/officeart/2005/8/layout/venn1"/>
    <dgm:cxn modelId="{C507EA5C-9C9D-4BE5-A21A-AB3DFD514625}" type="presParOf" srcId="{1BE84BFB-E98C-4837-BC9D-D0EED45813E4}" destId="{D95F6E41-6DF7-4A4E-8874-D96F96831CEA}" srcOrd="12" destOrd="0" presId="urn:microsoft.com/office/officeart/2005/8/layout/venn1"/>
    <dgm:cxn modelId="{1743A1C8-558F-4D21-B4CC-F8925D35CCA4}" type="presParOf" srcId="{1BE84BFB-E98C-4837-BC9D-D0EED45813E4}" destId="{B0F37A8B-41AC-40E6-B829-9BABBC19E85B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D26D33-0458-42B0-8E92-53763A89223B}">
      <dsp:nvSpPr>
        <dsp:cNvPr id="0" name=""/>
        <dsp:cNvSpPr/>
      </dsp:nvSpPr>
      <dsp:spPr>
        <a:xfrm>
          <a:off x="280352" y="0"/>
          <a:ext cx="8122920" cy="507682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D6053B-CBC9-4572-8463-5A6DAF163034}">
      <dsp:nvSpPr>
        <dsp:cNvPr id="0" name=""/>
        <dsp:cNvSpPr/>
      </dsp:nvSpPr>
      <dsp:spPr>
        <a:xfrm>
          <a:off x="1080460" y="3775127"/>
          <a:ext cx="186827" cy="18682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363F37-7F35-422A-A0F3-E635873004B3}">
      <dsp:nvSpPr>
        <dsp:cNvPr id="0" name=""/>
        <dsp:cNvSpPr/>
      </dsp:nvSpPr>
      <dsp:spPr>
        <a:xfrm>
          <a:off x="1173873" y="3868540"/>
          <a:ext cx="1064102" cy="1208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996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kern="1200" smtClean="0">
              <a:solidFill>
                <a:schemeClr val="accent6">
                  <a:lumMod val="75000"/>
                </a:schemeClr>
              </a:solidFill>
            </a:rPr>
            <a:t>C# 1.0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kern="1200" smtClean="0">
              <a:solidFill>
                <a:schemeClr val="accent6">
                  <a:lumMod val="75000"/>
                </a:schemeClr>
              </a:solidFill>
            </a:rPr>
            <a:t>(2002)</a:t>
          </a:r>
        </a:p>
      </dsp:txBody>
      <dsp:txXfrm>
        <a:off x="1173873" y="3868540"/>
        <a:ext cx="1064102" cy="1208284"/>
      </dsp:txXfrm>
    </dsp:sp>
    <dsp:sp modelId="{2D93B7D8-F509-4122-A28F-B12215B408CE}">
      <dsp:nvSpPr>
        <dsp:cNvPr id="0" name=""/>
        <dsp:cNvSpPr/>
      </dsp:nvSpPr>
      <dsp:spPr>
        <a:xfrm>
          <a:off x="2091763" y="2803422"/>
          <a:ext cx="292425" cy="292425"/>
        </a:xfrm>
        <a:prstGeom prst="ellipse">
          <a:avLst/>
        </a:prstGeom>
        <a:solidFill>
          <a:schemeClr val="accent5">
            <a:hueOff val="2970924"/>
            <a:satOff val="-15130"/>
            <a:lumOff val="279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E57DCF-DE58-4D0D-A9F1-62ABBA782C24}">
      <dsp:nvSpPr>
        <dsp:cNvPr id="0" name=""/>
        <dsp:cNvSpPr/>
      </dsp:nvSpPr>
      <dsp:spPr>
        <a:xfrm>
          <a:off x="2237976" y="2949635"/>
          <a:ext cx="1348404" cy="2127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950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kern="1200" smtClean="0">
              <a:solidFill>
                <a:schemeClr val="accent6">
                  <a:lumMod val="75000"/>
                </a:schemeClr>
              </a:solidFill>
            </a:rPr>
            <a:t>C# 2.0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kern="1200" smtClean="0">
              <a:solidFill>
                <a:schemeClr val="accent6">
                  <a:lumMod val="75000"/>
                </a:schemeClr>
              </a:solidFill>
            </a:rPr>
            <a:t>(2005)</a:t>
          </a:r>
          <a:endParaRPr lang="fr-BE" sz="2400" kern="1200">
            <a:solidFill>
              <a:schemeClr val="accent6">
                <a:lumMod val="75000"/>
              </a:schemeClr>
            </a:solidFill>
          </a:endParaRPr>
        </a:p>
      </dsp:txBody>
      <dsp:txXfrm>
        <a:off x="2237976" y="2949635"/>
        <a:ext cx="1348404" cy="2127189"/>
      </dsp:txXfrm>
    </dsp:sp>
    <dsp:sp modelId="{E49A6DB0-DF0A-46DA-A280-C705C28DA23A}">
      <dsp:nvSpPr>
        <dsp:cNvPr id="0" name=""/>
        <dsp:cNvSpPr/>
      </dsp:nvSpPr>
      <dsp:spPr>
        <a:xfrm>
          <a:off x="3391430" y="2028699"/>
          <a:ext cx="389900" cy="389900"/>
        </a:xfrm>
        <a:prstGeom prst="ellipse">
          <a:avLst/>
        </a:prstGeom>
        <a:solidFill>
          <a:schemeClr val="accent5">
            <a:hueOff val="5941847"/>
            <a:satOff val="-30260"/>
            <a:lumOff val="55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5BEB38-9C82-4869-A925-2CFAC94095AE}">
      <dsp:nvSpPr>
        <dsp:cNvPr id="0" name=""/>
        <dsp:cNvSpPr/>
      </dsp:nvSpPr>
      <dsp:spPr>
        <a:xfrm>
          <a:off x="3586380" y="2223649"/>
          <a:ext cx="1567723" cy="2853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600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kern="1200" smtClean="0">
              <a:solidFill>
                <a:schemeClr val="accent6">
                  <a:lumMod val="75000"/>
                </a:schemeClr>
              </a:solidFill>
            </a:rPr>
            <a:t>C# 3.0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kern="1200" smtClean="0">
              <a:solidFill>
                <a:schemeClr val="accent6">
                  <a:lumMod val="75000"/>
                </a:schemeClr>
              </a:solidFill>
            </a:rPr>
            <a:t>(2007)</a:t>
          </a:r>
          <a:endParaRPr lang="fr-BE" sz="2400" kern="1200">
            <a:solidFill>
              <a:schemeClr val="accent6">
                <a:lumMod val="75000"/>
              </a:schemeClr>
            </a:solidFill>
          </a:endParaRPr>
        </a:p>
      </dsp:txBody>
      <dsp:txXfrm>
        <a:off x="3586380" y="2223649"/>
        <a:ext cx="1567723" cy="2853175"/>
      </dsp:txXfrm>
    </dsp:sp>
    <dsp:sp modelId="{B7B3FBA9-FB05-4AEF-8ED4-7B6F4EDE977A}">
      <dsp:nvSpPr>
        <dsp:cNvPr id="0" name=""/>
        <dsp:cNvSpPr/>
      </dsp:nvSpPr>
      <dsp:spPr>
        <a:xfrm>
          <a:off x="4902293" y="1423541"/>
          <a:ext cx="503621" cy="503621"/>
        </a:xfrm>
        <a:prstGeom prst="ellipse">
          <a:avLst/>
        </a:prstGeom>
        <a:solidFill>
          <a:schemeClr val="accent5">
            <a:hueOff val="8912770"/>
            <a:satOff val="-45390"/>
            <a:lumOff val="838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A7F54B-CC4E-4D08-A0F6-DB16D6F17124}">
      <dsp:nvSpPr>
        <dsp:cNvPr id="0" name=""/>
        <dsp:cNvSpPr/>
      </dsp:nvSpPr>
      <dsp:spPr>
        <a:xfrm>
          <a:off x="5154104" y="1675352"/>
          <a:ext cx="1624584" cy="3401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858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kern="1200" smtClean="0">
              <a:solidFill>
                <a:schemeClr val="accent6">
                  <a:lumMod val="75000"/>
                </a:schemeClr>
              </a:solidFill>
            </a:rPr>
            <a:t>C# 4.0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kern="1200" smtClean="0">
              <a:solidFill>
                <a:schemeClr val="accent6">
                  <a:lumMod val="75000"/>
                </a:schemeClr>
              </a:solidFill>
            </a:rPr>
            <a:t>(2010)</a:t>
          </a:r>
          <a:endParaRPr lang="fr-BE" sz="2400" kern="1200">
            <a:solidFill>
              <a:schemeClr val="accent6">
                <a:lumMod val="75000"/>
              </a:schemeClr>
            </a:solidFill>
          </a:endParaRPr>
        </a:p>
      </dsp:txBody>
      <dsp:txXfrm>
        <a:off x="5154104" y="1675352"/>
        <a:ext cx="1624584" cy="3401472"/>
      </dsp:txXfrm>
    </dsp:sp>
    <dsp:sp modelId="{7AF3CF32-1964-4D6D-97D4-B7B2AAB0A129}">
      <dsp:nvSpPr>
        <dsp:cNvPr id="0" name=""/>
        <dsp:cNvSpPr/>
      </dsp:nvSpPr>
      <dsp:spPr>
        <a:xfrm>
          <a:off x="6457833" y="1019426"/>
          <a:ext cx="641710" cy="641710"/>
        </a:xfrm>
        <a:prstGeom prst="ellipse">
          <a:avLst/>
        </a:prstGeom>
        <a:solidFill>
          <a:schemeClr val="accent5">
            <a:hueOff val="11883694"/>
            <a:satOff val="-60520"/>
            <a:lumOff val="111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E83486-718E-4ED7-92B9-7A0F446F3B7E}">
      <dsp:nvSpPr>
        <dsp:cNvPr id="0" name=""/>
        <dsp:cNvSpPr/>
      </dsp:nvSpPr>
      <dsp:spPr>
        <a:xfrm>
          <a:off x="6778688" y="1340281"/>
          <a:ext cx="1624584" cy="3736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0029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kern="1200" smtClean="0">
              <a:solidFill>
                <a:schemeClr val="accent6">
                  <a:lumMod val="75000"/>
                </a:schemeClr>
              </a:solidFill>
            </a:rPr>
            <a:t>C# 5.0</a:t>
          </a:r>
          <a:endParaRPr lang="fr-BE" sz="2400" kern="1200">
            <a:solidFill>
              <a:schemeClr val="accent6">
                <a:lumMod val="75000"/>
              </a:schemeClr>
            </a:solidFill>
          </a:endParaRPr>
        </a:p>
      </dsp:txBody>
      <dsp:txXfrm>
        <a:off x="6778688" y="1340281"/>
        <a:ext cx="1624584" cy="37365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ABACF7-4730-4196-BEE3-20A6A7BF64E7}">
      <dsp:nvSpPr>
        <dsp:cNvPr id="0" name=""/>
        <dsp:cNvSpPr/>
      </dsp:nvSpPr>
      <dsp:spPr>
        <a:xfrm>
          <a:off x="3513883" y="1292559"/>
          <a:ext cx="1655857" cy="1656060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79AA9AED-43EA-40A4-8976-5E1D57311356}">
      <dsp:nvSpPr>
        <dsp:cNvPr id="0" name=""/>
        <dsp:cNvSpPr/>
      </dsp:nvSpPr>
      <dsp:spPr>
        <a:xfrm>
          <a:off x="3393144" y="0"/>
          <a:ext cx="1897336" cy="101536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500" kern="1200" smtClean="0"/>
            <a:t>Local Variable Type Inference</a:t>
          </a:r>
          <a:endParaRPr lang="fr-BE" sz="2500" kern="1200"/>
        </a:p>
      </dsp:txBody>
      <dsp:txXfrm>
        <a:off x="3393144" y="0"/>
        <a:ext cx="1897336" cy="1015365"/>
      </dsp:txXfrm>
    </dsp:sp>
    <dsp:sp modelId="{D069096B-E071-4D27-8B77-5689AD573E37}">
      <dsp:nvSpPr>
        <dsp:cNvPr id="0" name=""/>
        <dsp:cNvSpPr/>
      </dsp:nvSpPr>
      <dsp:spPr>
        <a:xfrm>
          <a:off x="3999602" y="1526093"/>
          <a:ext cx="1655857" cy="1656060"/>
        </a:xfrm>
        <a:prstGeom prst="ellipse">
          <a:avLst/>
        </a:prstGeom>
        <a:solidFill>
          <a:schemeClr val="accent3">
            <a:alpha val="50000"/>
            <a:hueOff val="-2804407"/>
            <a:satOff val="-1442"/>
            <a:lumOff val="-621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D2852307-3173-4446-83D0-405F6B862C58}">
      <dsp:nvSpPr>
        <dsp:cNvPr id="0" name=""/>
        <dsp:cNvSpPr/>
      </dsp:nvSpPr>
      <dsp:spPr>
        <a:xfrm>
          <a:off x="5859681" y="964596"/>
          <a:ext cx="1793845" cy="111690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500" kern="1200" smtClean="0"/>
            <a:t>Object Initialisers</a:t>
          </a:r>
          <a:endParaRPr lang="fr-BE" sz="2500" kern="1200"/>
        </a:p>
      </dsp:txBody>
      <dsp:txXfrm>
        <a:off x="5859681" y="964596"/>
        <a:ext cx="1793845" cy="1116901"/>
      </dsp:txXfrm>
    </dsp:sp>
    <dsp:sp modelId="{C68DF177-CAF3-4D54-9C36-5895C455D222}">
      <dsp:nvSpPr>
        <dsp:cNvPr id="0" name=""/>
        <dsp:cNvSpPr/>
      </dsp:nvSpPr>
      <dsp:spPr>
        <a:xfrm>
          <a:off x="4118961" y="2051544"/>
          <a:ext cx="1655857" cy="1656060"/>
        </a:xfrm>
        <a:prstGeom prst="ellipse">
          <a:avLst/>
        </a:prstGeom>
        <a:solidFill>
          <a:schemeClr val="accent3">
            <a:alpha val="50000"/>
            <a:hueOff val="-5608813"/>
            <a:satOff val="-2884"/>
            <a:lumOff val="-1242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92E347C6-F40F-4B7E-94C1-FF29E82873BA}">
      <dsp:nvSpPr>
        <dsp:cNvPr id="0" name=""/>
        <dsp:cNvSpPr/>
      </dsp:nvSpPr>
      <dsp:spPr>
        <a:xfrm>
          <a:off x="6032166" y="2386107"/>
          <a:ext cx="1759348" cy="119305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500" kern="1200" smtClean="0"/>
            <a:t>Anonymous Types</a:t>
          </a:r>
          <a:endParaRPr lang="fr-BE" sz="2500" kern="1200"/>
        </a:p>
      </dsp:txBody>
      <dsp:txXfrm>
        <a:off x="6032166" y="2386107"/>
        <a:ext cx="1759348" cy="1193053"/>
      </dsp:txXfrm>
    </dsp:sp>
    <dsp:sp modelId="{3F1C7C6F-CE4B-4361-B85F-7EA06AB9DDDD}">
      <dsp:nvSpPr>
        <dsp:cNvPr id="0" name=""/>
        <dsp:cNvSpPr/>
      </dsp:nvSpPr>
      <dsp:spPr>
        <a:xfrm>
          <a:off x="3782960" y="2472921"/>
          <a:ext cx="1655857" cy="1656060"/>
        </a:xfrm>
        <a:prstGeom prst="ellipse">
          <a:avLst/>
        </a:prstGeom>
        <a:solidFill>
          <a:schemeClr val="accent3">
            <a:alpha val="50000"/>
            <a:hueOff val="-8413220"/>
            <a:satOff val="-4326"/>
            <a:lumOff val="-1863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A62199E9-62CF-4F5E-B8C7-7369DEDF574B}">
      <dsp:nvSpPr>
        <dsp:cNvPr id="0" name=""/>
        <dsp:cNvSpPr/>
      </dsp:nvSpPr>
      <dsp:spPr>
        <a:xfrm>
          <a:off x="5273232" y="3985307"/>
          <a:ext cx="1897336" cy="109151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500" kern="1200" smtClean="0"/>
            <a:t>Anonymous Methods</a:t>
          </a:r>
          <a:endParaRPr lang="fr-BE" sz="2500" kern="1200"/>
        </a:p>
      </dsp:txBody>
      <dsp:txXfrm>
        <a:off x="5273232" y="3985307"/>
        <a:ext cx="1897336" cy="1091517"/>
      </dsp:txXfrm>
    </dsp:sp>
    <dsp:sp modelId="{53EE995C-86E7-4457-A503-31749E1A29CC}">
      <dsp:nvSpPr>
        <dsp:cNvPr id="0" name=""/>
        <dsp:cNvSpPr/>
      </dsp:nvSpPr>
      <dsp:spPr>
        <a:xfrm>
          <a:off x="3244807" y="2472921"/>
          <a:ext cx="1655857" cy="1656060"/>
        </a:xfrm>
        <a:prstGeom prst="ellipse">
          <a:avLst/>
        </a:prstGeom>
        <a:solidFill>
          <a:schemeClr val="accent3">
            <a:alpha val="50000"/>
            <a:hueOff val="-11217627"/>
            <a:satOff val="-5768"/>
            <a:lumOff val="-2483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BF3F55E1-A700-4098-B67D-C2F239407152}">
      <dsp:nvSpPr>
        <dsp:cNvPr id="0" name=""/>
        <dsp:cNvSpPr/>
      </dsp:nvSpPr>
      <dsp:spPr>
        <a:xfrm>
          <a:off x="1513056" y="3985307"/>
          <a:ext cx="1897336" cy="109151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500" kern="1200" smtClean="0"/>
            <a:t>Lambda Expressions</a:t>
          </a:r>
          <a:endParaRPr lang="fr-BE" sz="2500" kern="1200"/>
        </a:p>
      </dsp:txBody>
      <dsp:txXfrm>
        <a:off x="1513056" y="3985307"/>
        <a:ext cx="1897336" cy="1091517"/>
      </dsp:txXfrm>
    </dsp:sp>
    <dsp:sp modelId="{8E516D0F-7152-4D6B-9980-443ADCBEC324}">
      <dsp:nvSpPr>
        <dsp:cNvPr id="0" name=""/>
        <dsp:cNvSpPr/>
      </dsp:nvSpPr>
      <dsp:spPr>
        <a:xfrm>
          <a:off x="2908806" y="2051544"/>
          <a:ext cx="1655857" cy="1656060"/>
        </a:xfrm>
        <a:prstGeom prst="ellipse">
          <a:avLst/>
        </a:prstGeom>
        <a:solidFill>
          <a:schemeClr val="accent3">
            <a:alpha val="50000"/>
            <a:hueOff val="-14022034"/>
            <a:satOff val="-7210"/>
            <a:lumOff val="-3104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5D486D5F-259A-4CB1-8A52-E29C4FEF4453}">
      <dsp:nvSpPr>
        <dsp:cNvPr id="0" name=""/>
        <dsp:cNvSpPr/>
      </dsp:nvSpPr>
      <dsp:spPr>
        <a:xfrm>
          <a:off x="892109" y="2386107"/>
          <a:ext cx="1759348" cy="119305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500" kern="1200" smtClean="0"/>
            <a:t>Extension Methods</a:t>
          </a:r>
          <a:endParaRPr lang="fr-BE" sz="2500" kern="1200"/>
        </a:p>
      </dsp:txBody>
      <dsp:txXfrm>
        <a:off x="892109" y="2386107"/>
        <a:ext cx="1759348" cy="1193053"/>
      </dsp:txXfrm>
    </dsp:sp>
    <dsp:sp modelId="{D95F6E41-6DF7-4A4E-8874-D96F96831CEA}">
      <dsp:nvSpPr>
        <dsp:cNvPr id="0" name=""/>
        <dsp:cNvSpPr/>
      </dsp:nvSpPr>
      <dsp:spPr>
        <a:xfrm>
          <a:off x="3028165" y="1526093"/>
          <a:ext cx="1655857" cy="1656060"/>
        </a:xfrm>
        <a:prstGeom prst="ellipse">
          <a:avLst/>
        </a:prstGeom>
        <a:solidFill>
          <a:schemeClr val="accent3">
            <a:alpha val="50000"/>
            <a:hueOff val="-16826440"/>
            <a:satOff val="-8652"/>
            <a:lumOff val="-3725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B0F37A8B-41AC-40E6-B829-9BABBC19E85B}">
      <dsp:nvSpPr>
        <dsp:cNvPr id="0" name=""/>
        <dsp:cNvSpPr/>
      </dsp:nvSpPr>
      <dsp:spPr>
        <a:xfrm>
          <a:off x="1030098" y="964596"/>
          <a:ext cx="1793845" cy="111690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500" kern="1200" smtClean="0"/>
            <a:t>Query Expressions</a:t>
          </a:r>
          <a:endParaRPr lang="fr-BE" sz="2500" kern="1200"/>
        </a:p>
      </dsp:txBody>
      <dsp:txXfrm>
        <a:off x="1030098" y="964596"/>
        <a:ext cx="1793845" cy="11169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71125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8CB25A-C40C-49D1-A57B-08F166659D8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3905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71125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8AA5DB-7BF9-44BB-9966-FE44B3B65B74}" type="datetimeFigureOut">
              <a:rPr lang="fr-BE" smtClean="0"/>
              <a:t>1/08/2011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3419" y="4740037"/>
            <a:ext cx="5467350" cy="44905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71125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C7B173-358B-471C-A71F-62783FAA5BAF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23393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7B173-358B-471C-A71F-62783FAA5BAF}" type="slidenum">
              <a:rPr lang="fr-BE" smtClean="0"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681735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7B173-358B-471C-A71F-62783FAA5BAF}" type="slidenum">
              <a:rPr lang="fr-BE" smtClean="0"/>
              <a:t>10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608701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7B173-358B-471C-A71F-62783FAA5BAF}" type="slidenum">
              <a:rPr lang="fr-BE" smtClean="0"/>
              <a:t>11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514706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7B173-358B-471C-A71F-62783FAA5BAF}" type="slidenum">
              <a:rPr lang="fr-BE" smtClean="0"/>
              <a:t>12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2027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7B173-358B-471C-A71F-62783FAA5BAF}" type="slidenum">
              <a:rPr lang="fr-BE" smtClean="0"/>
              <a:t>13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173750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7B173-358B-471C-A71F-62783FAA5BAF}" type="slidenum">
              <a:rPr lang="fr-BE" smtClean="0"/>
              <a:t>14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348562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7B173-358B-471C-A71F-62783FAA5BAF}" type="slidenum">
              <a:rPr lang="fr-BE" smtClean="0"/>
              <a:t>15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259129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7B173-358B-471C-A71F-62783FAA5BAF}" type="slidenum">
              <a:rPr lang="fr-BE" smtClean="0"/>
              <a:t>16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761286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7B173-358B-471C-A71F-62783FAA5BAF}" type="slidenum">
              <a:rPr lang="fr-BE" smtClean="0"/>
              <a:t>17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750023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7B173-358B-471C-A71F-62783FAA5BAF}" type="slidenum">
              <a:rPr lang="fr-BE" smtClean="0"/>
              <a:t>18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85104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7B173-358B-471C-A71F-62783FAA5BAF}" type="slidenum">
              <a:rPr lang="fr-BE" smtClean="0"/>
              <a:t>19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88413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7B173-358B-471C-A71F-62783FAA5BAF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944407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7B173-358B-471C-A71F-62783FAA5BAF}" type="slidenum">
              <a:rPr lang="fr-BE" smtClean="0"/>
              <a:t>20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790913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7B173-358B-471C-A71F-62783FAA5BAF}" type="slidenum">
              <a:rPr lang="fr-BE" smtClean="0"/>
              <a:t>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015329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1200" b="1" u="sng" smtClean="0">
                <a:solidFill>
                  <a:schemeClr val="tx1"/>
                </a:solidFill>
              </a:rPr>
              <a:t>Local Variable Type Inference</a:t>
            </a:r>
            <a:endParaRPr lang="en-GB" u="sng" smtClean="0">
              <a:solidFill>
                <a:schemeClr val="tx1"/>
              </a:solidFill>
            </a:endParaRPr>
          </a:p>
          <a:p>
            <a:r>
              <a:rPr lang="en-GB" smtClean="0">
                <a:solidFill>
                  <a:schemeClr val="tx1"/>
                </a:solidFill>
              </a:rPr>
              <a:t>var o = new Person();</a:t>
            </a:r>
          </a:p>
          <a:p>
            <a:r>
              <a:rPr lang="en-GB" smtClean="0">
                <a:solidFill>
                  <a:schemeClr val="tx1"/>
                </a:solidFill>
              </a:rPr>
              <a:t>object o = new Person();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1200" b="1" u="sng" smtClean="0">
                <a:solidFill>
                  <a:schemeClr val="tx1"/>
                </a:solidFill>
              </a:rPr>
              <a:t>Object Initialisers</a:t>
            </a:r>
            <a:endParaRPr lang="en-GB" u="sng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mtClean="0">
                <a:solidFill>
                  <a:schemeClr val="tx1"/>
                </a:solidFill>
              </a:rPr>
              <a:t>Person p4 = new Person() { Name = "P4", Age = 20, IsMarried = true };</a:t>
            </a:r>
          </a:p>
          <a:p>
            <a:endParaRPr lang="fr-BE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1200" b="1" u="sng" smtClean="0">
                <a:solidFill>
                  <a:schemeClr val="tx1"/>
                </a:solidFill>
              </a:rPr>
              <a:t>Anonymous Types</a:t>
            </a:r>
          </a:p>
          <a:p>
            <a:r>
              <a:rPr lang="en-GB" smtClean="0">
                <a:solidFill>
                  <a:schemeClr val="tx1"/>
                </a:solidFill>
              </a:rPr>
              <a:t>var results = new[] {  new { Name ="P1", Age = 5},</a:t>
            </a:r>
          </a:p>
          <a:p>
            <a:r>
              <a:rPr lang="en-GB" smtClean="0">
                <a:solidFill>
                  <a:schemeClr val="tx1"/>
                </a:solidFill>
              </a:rPr>
              <a:t>                                new { Name ="P2", Age = 6}</a:t>
            </a:r>
          </a:p>
          <a:p>
            <a:r>
              <a:rPr lang="en-GB" smtClean="0">
                <a:solidFill>
                  <a:schemeClr val="tx1"/>
                </a:solidFill>
              </a:rPr>
              <a:t>     </a:t>
            </a:r>
            <a:r>
              <a:rPr lang="en-GB" baseline="0" smtClean="0">
                <a:solidFill>
                  <a:schemeClr val="tx1"/>
                </a:solidFill>
              </a:rPr>
              <a:t>                        </a:t>
            </a:r>
            <a:r>
              <a:rPr lang="en-GB" smtClean="0">
                <a:solidFill>
                  <a:schemeClr val="tx1"/>
                </a:solidFill>
              </a:rPr>
              <a:t>};</a:t>
            </a:r>
          </a:p>
          <a:p>
            <a:endParaRPr lang="fr-BE" sz="1200" b="1" u="sng" smtClean="0">
              <a:solidFill>
                <a:schemeClr val="tx1"/>
              </a:solidFill>
            </a:endParaRPr>
          </a:p>
          <a:p>
            <a:r>
              <a:rPr lang="fr-BE" sz="1200" b="1" u="sng" smtClean="0">
                <a:solidFill>
                  <a:schemeClr val="tx1"/>
                </a:solidFill>
              </a:rPr>
              <a:t>Anonymous </a:t>
            </a:r>
            <a:r>
              <a:rPr lang="fr-BE" sz="1200" b="1" u="sng" smtClean="0">
                <a:solidFill>
                  <a:schemeClr val="tx1"/>
                </a:solidFill>
              </a:rPr>
              <a:t>Methods</a:t>
            </a:r>
          </a:p>
          <a:p>
            <a:r>
              <a:rPr lang="fr-BE" sz="1200" smtClean="0">
                <a:solidFill>
                  <a:schemeClr val="tx1"/>
                </a:solidFill>
                <a:latin typeface="Consolas"/>
              </a:rPr>
              <a:t>Timer time = new Timer(1000);</a:t>
            </a:r>
          </a:p>
          <a:p>
            <a:r>
              <a:rPr lang="fr-BE" sz="1200" smtClean="0">
                <a:solidFill>
                  <a:schemeClr val="tx1"/>
                </a:solidFill>
                <a:latin typeface="Consolas"/>
              </a:rPr>
              <a:t>time.Elapsed += delegate(object sender, ElapsedEventArgs e)</a:t>
            </a:r>
          </a:p>
          <a:p>
            <a:r>
              <a:rPr lang="fr-BE" sz="1200" smtClean="0">
                <a:solidFill>
                  <a:schemeClr val="tx1"/>
                </a:solidFill>
                <a:latin typeface="Consolas"/>
              </a:rPr>
              <a:t>{</a:t>
            </a:r>
          </a:p>
          <a:p>
            <a:r>
              <a:rPr lang="fr-BE" sz="1200" smtClean="0">
                <a:solidFill>
                  <a:schemeClr val="tx1"/>
                </a:solidFill>
                <a:latin typeface="Consolas"/>
              </a:rPr>
              <a:t>    Console.WriteLine(e.SignalTime);</a:t>
            </a:r>
          </a:p>
          <a:p>
            <a:r>
              <a:rPr lang="fr-BE" sz="1200" smtClean="0">
                <a:solidFill>
                  <a:schemeClr val="tx1"/>
                </a:solidFill>
                <a:latin typeface="Consolas"/>
              </a:rPr>
              <a:t>};</a:t>
            </a:r>
          </a:p>
          <a:p>
            <a:r>
              <a:rPr lang="fr-BE" sz="1200" smtClean="0">
                <a:solidFill>
                  <a:schemeClr val="tx1"/>
                </a:solidFill>
                <a:latin typeface="Consolas"/>
              </a:rPr>
              <a:t>time.Start();</a:t>
            </a:r>
          </a:p>
          <a:p>
            <a:endParaRPr lang="fr-BE" smtClean="0">
              <a:solidFill>
                <a:schemeClr val="tx1"/>
              </a:solidFill>
            </a:endParaRPr>
          </a:p>
          <a:p>
            <a:r>
              <a:rPr lang="fr-BE" b="1" u="sng" smtClean="0">
                <a:solidFill>
                  <a:schemeClr val="tx1"/>
                </a:solidFill>
              </a:rPr>
              <a:t>Lambda Expressions</a:t>
            </a:r>
          </a:p>
          <a:p>
            <a:endParaRPr lang="fr-BE" smtClean="0">
              <a:solidFill>
                <a:schemeClr val="tx1"/>
              </a:solidFill>
            </a:endParaRPr>
          </a:p>
          <a:p>
            <a:r>
              <a:rPr lang="fr-BE" sz="1200" smtClean="0">
                <a:solidFill>
                  <a:schemeClr val="tx1"/>
                </a:solidFill>
                <a:latin typeface="Consolas"/>
              </a:rPr>
              <a:t>List&lt;Person&gt; married = people.FindAll(p  =&gt;</a:t>
            </a:r>
            <a:r>
              <a:rPr lang="fr-BE" sz="1200" baseline="0" smtClean="0">
                <a:solidFill>
                  <a:schemeClr val="tx1"/>
                </a:solidFill>
                <a:latin typeface="Consolas"/>
              </a:rPr>
              <a:t> </a:t>
            </a:r>
            <a:r>
              <a:rPr lang="fr-BE" sz="1200" smtClean="0">
                <a:solidFill>
                  <a:schemeClr val="tx1"/>
                </a:solidFill>
                <a:latin typeface="Consolas"/>
              </a:rPr>
              <a:t>p.IsMarried);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1200" smtClean="0">
                <a:solidFill>
                  <a:schemeClr val="tx1"/>
                </a:solidFill>
                <a:latin typeface="Consolas"/>
              </a:rPr>
              <a:t>List&lt;Person&gt; isOver18= people.FindAll(p  =&gt;</a:t>
            </a:r>
            <a:r>
              <a:rPr lang="fr-BE" sz="1200" baseline="0" smtClean="0">
                <a:solidFill>
                  <a:schemeClr val="tx1"/>
                </a:solidFill>
                <a:latin typeface="Consolas"/>
              </a:rPr>
              <a:t> </a:t>
            </a:r>
            <a:r>
              <a:rPr lang="fr-BE" sz="1200" smtClean="0">
                <a:solidFill>
                  <a:schemeClr val="tx1"/>
                </a:solidFill>
                <a:latin typeface="Consolas"/>
              </a:rPr>
              <a:t>p.Age &gt;= 18);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BE" sz="1200" smtClean="0">
              <a:solidFill>
                <a:schemeClr val="tx1"/>
              </a:solidFill>
              <a:latin typeface="Consola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1200" b="1" u="sng" smtClean="0">
                <a:solidFill>
                  <a:schemeClr val="tx1"/>
                </a:solidFill>
                <a:latin typeface="Consolas"/>
              </a:rPr>
              <a:t>Extension Methods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BE" smtClean="0">
              <a:solidFill>
                <a:schemeClr val="tx1"/>
              </a:solidFill>
            </a:endParaRPr>
          </a:p>
          <a:p>
            <a:r>
              <a:rPr lang="en-US" sz="1200" smtClean="0">
                <a:solidFill>
                  <a:schemeClr val="tx1"/>
                </a:solidFill>
                <a:latin typeface="Consolas"/>
              </a:rPr>
              <a:t>public static bool IsNumeric(this string text)</a:t>
            </a:r>
          </a:p>
          <a:p>
            <a:r>
              <a:rPr lang="fr-BE" sz="1200" smtClean="0">
                <a:solidFill>
                  <a:schemeClr val="tx1"/>
                </a:solidFill>
                <a:latin typeface="Consolas"/>
              </a:rPr>
              <a:t>{</a:t>
            </a:r>
          </a:p>
          <a:p>
            <a:r>
              <a:rPr lang="en-US" sz="1200" smtClean="0">
                <a:solidFill>
                  <a:schemeClr val="tx1"/>
                </a:solidFill>
                <a:latin typeface="Consolas"/>
              </a:rPr>
              <a:t>    foreach (char c in text)</a:t>
            </a:r>
          </a:p>
          <a:p>
            <a:r>
              <a:rPr lang="fr-BE" sz="1200" smtClean="0">
                <a:solidFill>
                  <a:schemeClr val="tx1"/>
                </a:solidFill>
                <a:latin typeface="Consolas"/>
              </a:rPr>
              <a:t>    {</a:t>
            </a:r>
          </a:p>
          <a:p>
            <a:r>
              <a:rPr lang="fr-BE" sz="1200" smtClean="0">
                <a:solidFill>
                  <a:schemeClr val="tx1"/>
                </a:solidFill>
                <a:latin typeface="Consolas"/>
              </a:rPr>
              <a:t>        if (!char.IsDigit(c))</a:t>
            </a:r>
          </a:p>
          <a:p>
            <a:r>
              <a:rPr lang="fr-BE" sz="1200" smtClean="0">
                <a:solidFill>
                  <a:schemeClr val="tx1"/>
                </a:solidFill>
                <a:latin typeface="Consolas"/>
              </a:rPr>
              <a:t>            return false;</a:t>
            </a:r>
          </a:p>
          <a:p>
            <a:r>
              <a:rPr lang="fr-BE" sz="1200" smtClean="0">
                <a:solidFill>
                  <a:schemeClr val="tx1"/>
                </a:solidFill>
                <a:latin typeface="Consolas"/>
              </a:rPr>
              <a:t>    }</a:t>
            </a:r>
          </a:p>
          <a:p>
            <a:r>
              <a:rPr lang="fr-BE" sz="1200" smtClean="0">
                <a:solidFill>
                  <a:schemeClr val="tx1"/>
                </a:solidFill>
                <a:latin typeface="Consolas"/>
              </a:rPr>
              <a:t>    return true;</a:t>
            </a:r>
          </a:p>
          <a:p>
            <a:r>
              <a:rPr lang="fr-BE" sz="1200" smtClean="0">
                <a:solidFill>
                  <a:schemeClr val="tx1"/>
                </a:solidFill>
                <a:latin typeface="Consolas"/>
              </a:rPr>
              <a:t>}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BE" smtClean="0">
              <a:solidFill>
                <a:schemeClr val="tx1"/>
              </a:solidFill>
            </a:endParaRPr>
          </a:p>
          <a:p>
            <a:r>
              <a:rPr lang="en-US" sz="1200" smtClean="0">
                <a:solidFill>
                  <a:schemeClr val="tx1"/>
                </a:solidFill>
                <a:latin typeface="Consolas"/>
              </a:rPr>
              <a:t>public static bool IsNumeric(this string text)</a:t>
            </a:r>
          </a:p>
          <a:p>
            <a:r>
              <a:rPr lang="fr-BE" sz="1200" smtClean="0">
                <a:solidFill>
                  <a:schemeClr val="tx1"/>
                </a:solidFill>
                <a:latin typeface="Consolas"/>
              </a:rPr>
              <a:t>{</a:t>
            </a:r>
          </a:p>
          <a:p>
            <a:r>
              <a:rPr lang="fr-BE" sz="1200" smtClean="0">
                <a:solidFill>
                  <a:schemeClr val="tx1"/>
                </a:solidFill>
                <a:latin typeface="Consolas"/>
              </a:rPr>
              <a:t>    return text.All(c =&gt; char.IsDigit(c));</a:t>
            </a:r>
          </a:p>
          <a:p>
            <a:r>
              <a:rPr lang="fr-BE" sz="1200" smtClean="0">
                <a:solidFill>
                  <a:schemeClr val="tx1"/>
                </a:solidFill>
                <a:latin typeface="Consolas"/>
              </a:rPr>
              <a:t>}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BE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7B173-358B-471C-A71F-62783FAA5BAF}" type="slidenum">
              <a:rPr lang="fr-BE" smtClean="0"/>
              <a:t>22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554584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7B173-358B-471C-A71F-62783FAA5BAF}" type="slidenum">
              <a:rPr lang="fr-BE" smtClean="0"/>
              <a:t>23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848496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7B173-358B-471C-A71F-62783FAA5BAF}" type="slidenum">
              <a:rPr lang="fr-BE" smtClean="0"/>
              <a:t>24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2377702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sz="12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Restriction (Where)</a:t>
            </a: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 people = from p in Person.GetPeople()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       where p.Age &gt;= 18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       select p;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1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Restriction (Select)</a:t>
            </a:r>
            <a:endParaRPr lang="fr-BE" sz="1200" b="1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 people = from p in Person.GetPeople()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       </a:t>
            </a:r>
            <a:r>
              <a:rPr lang="fr-BE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p.Name;</a:t>
            </a: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 people = from p in Person.GetPeople()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         select new { p.Name, p.Age };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 people = from p in Person.GetPeople()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    select new { p.Name, p.Age, </a:t>
            </a:r>
            <a:b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                 Initial = p.Name[0] };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 people = from p in Person.GetPeople()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    select new { p.Name, p.Age, 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                 IsOver18 = p.Age &gt;= 25 };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 people = from p in Person.GetPeople()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      where p.Age &gt;= 18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      select new { p.Name, p.Age, 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                 IsOver18 = p.Age &gt;= 25 };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Agregate (Count, Sum, Max, Min)</a:t>
            </a:r>
            <a:endParaRPr lang="fr-BE" sz="1200" b="1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Console.WriteLine("Count:" + people.Count());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Console.WriteLine("Count:" + people.Count(</a:t>
            </a:r>
            <a:b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             p =&gt; p.Name.StartsWith("D")));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Console.WriteLine("Total:" + people.Sum(p =&gt; p.Age));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 people = from p in Person.GetPeople()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      group p by p.IsMarried into g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      select new { Category = g.Key, 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                 Sum = g.Sum(p =&gt; p.Age) };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1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 Element (First, ElementAt, Take, Skip)</a:t>
            </a:r>
            <a:endParaRPr lang="fr-BE" sz="1200" b="1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Console.WriteLine(people.FirstOrDefault());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...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foreach (var p in people.Take(2))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...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...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foreach (var p in people.Skip(2))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...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...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foreach (var p in people.TakeWhile(p =&gt; p.Age &lt; 20))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...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 Generation (Range, Generate)</a:t>
            </a:r>
            <a:endParaRPr lang="fr-BE" sz="1200" b="1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 people = Enumerable.Range(10, 20);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 people = Enumerable.Repeat("MyName", 5);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 Ordering (orderby)</a:t>
            </a:r>
            <a:endParaRPr lang="fr-BE" sz="1200" b="1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 people = from p in Person.GetPeople()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         orderby p.Name descending 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         select p;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...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foreach (var p in people.Reverse())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...</a:t>
            </a:r>
          </a:p>
          <a:p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 Join (join)</a:t>
            </a:r>
            <a:endParaRPr lang="fr-BE" sz="1200" b="1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BE" smtClean="0">
              <a:solidFill>
                <a:schemeClr val="tx1"/>
              </a:solidFill>
            </a:endParaRPr>
          </a:p>
          <a:p>
            <a:r>
              <a:rPr lang="en-US" sz="1200" b="0" u="sng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Cross Join</a:t>
            </a:r>
            <a:endParaRPr lang="fr-BE" sz="1200" b="0" u="sng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 query = from e in Scott.Employees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     join d in Scott.Departments 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     on e.DepartmentID equals d.DepartmentID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     select new { EName = e.Name, DName = d.Name };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foreach (var item in query)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{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Console.WriteLine(item);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}</a:t>
            </a:r>
          </a:p>
          <a:p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u="sng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 Join</a:t>
            </a:r>
            <a:endParaRPr lang="fr-BE" sz="1200" b="0" u="sng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 query = from d in Scott.Departments 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     join e in Scott.Employees 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     on d.DepartmentID equals e.DepartmentID 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     into emps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     select new { DName = d.Name, Emps = emps };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                 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foreach (var d in query)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{                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Console.WriteLine(d.DName);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foreach (var e in d.Emps)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{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 Console.WriteLine(" ... " + e.Name);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}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}</a:t>
            </a:r>
          </a:p>
          <a:p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u="sng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Cross Join with Group Join</a:t>
            </a:r>
            <a:endParaRPr lang="fr-BE" sz="1200" b="0" u="sng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 query = from d in Scott.Departments 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     join e in Scott.Employees 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       on d.DepartmentID equals e.DepartmentID 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       into emps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     from e in emps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     select new { DName = d.Name, EName = e.Name };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                 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foreach (var item in query)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BE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{</a:t>
            </a:r>
          </a:p>
          <a:p>
            <a:r>
              <a:rPr lang="fr-BE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Console.WriteLine(item);</a:t>
            </a:r>
          </a:p>
          <a:p>
            <a:r>
              <a:rPr lang="fr-BE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}</a:t>
            </a: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BE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7B173-358B-471C-A71F-62783FAA5BAF}" type="slidenum">
              <a:rPr lang="fr-BE" smtClean="0"/>
              <a:t>25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140052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7B173-358B-471C-A71F-62783FAA5BAF}" type="slidenum">
              <a:rPr lang="fr-BE" smtClean="0"/>
              <a:t>26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6530333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7B173-358B-471C-A71F-62783FAA5BAF}" type="slidenum">
              <a:rPr lang="fr-BE" smtClean="0"/>
              <a:t>27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7596685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7B173-358B-471C-A71F-62783FAA5BAF}" type="slidenum">
              <a:rPr lang="fr-BE" smtClean="0"/>
              <a:t>28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609917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7B173-358B-471C-A71F-62783FAA5BAF}" type="slidenum">
              <a:rPr lang="fr-BE" smtClean="0"/>
              <a:t>29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13419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7B173-358B-471C-A71F-62783FAA5BAF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00405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7B173-358B-471C-A71F-62783FAA5BAF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02625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7B173-358B-471C-A71F-62783FAA5BAF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70149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u="sng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Step 1</a:t>
            </a:r>
          </a:p>
          <a:p>
            <a:endParaRPr lang="en-US" sz="1200" b="1" u="sng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List&lt;Person&gt; results = Person.GetPeople();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foreach (Person p in results)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{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// Do something real with p  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//p.</a:t>
            </a:r>
            <a:endParaRPr lang="fr-BE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</a:t>
            </a:r>
            <a:r>
              <a:rPr lang="fr-BE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Console.WriteLine(p.ToString());</a:t>
            </a:r>
          </a:p>
          <a:p>
            <a:r>
              <a:rPr lang="fr-BE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}</a:t>
            </a:r>
          </a:p>
          <a:p>
            <a:endParaRPr lang="fr-BE" smtClean="0">
              <a:solidFill>
                <a:schemeClr val="tx1"/>
              </a:solidFill>
            </a:endParaRPr>
          </a:p>
          <a:p>
            <a:r>
              <a:rPr lang="fr-BE" b="1" u="sng" smtClean="0">
                <a:solidFill>
                  <a:schemeClr val="tx1"/>
                </a:solidFill>
              </a:rPr>
              <a:t>Step 2</a:t>
            </a:r>
          </a:p>
          <a:p>
            <a:endParaRPr lang="fr-BE" smtClean="0">
              <a:solidFill>
                <a:schemeClr val="tx1"/>
              </a:solidFill>
            </a:endParaRPr>
          </a:p>
          <a:p>
            <a:pPr marR="0" algn="l" rtl="0"/>
            <a:r>
              <a:rPr lang="en-US" sz="1200" b="0" i="0" u="none" strike="noStrike" baseline="0" smtClean="0">
                <a:solidFill>
                  <a:schemeClr val="tx1"/>
                </a:solidFill>
                <a:latin typeface="Consolas"/>
              </a:rPr>
              <a:t>List&lt;Person&gt; results = new List&lt;Person&gt;();</a:t>
            </a:r>
          </a:p>
          <a:p>
            <a:pPr marR="0" algn="l" rtl="0"/>
            <a:r>
              <a:rPr lang="en-US" sz="1200" b="0" i="0" u="none" strike="noStrike" baseline="0" smtClean="0">
                <a:solidFill>
                  <a:schemeClr val="tx1"/>
                </a:solidFill>
                <a:latin typeface="Consolas"/>
              </a:rPr>
              <a:t> </a:t>
            </a:r>
          </a:p>
          <a:p>
            <a:pPr marR="0" algn="l" rtl="0"/>
            <a:r>
              <a:rPr lang="en-US" sz="1200" b="0" i="0" u="none" strike="noStrike" baseline="0" smtClean="0">
                <a:solidFill>
                  <a:schemeClr val="tx1"/>
                </a:solidFill>
                <a:latin typeface="Consolas"/>
              </a:rPr>
              <a:t>// Only people married</a:t>
            </a:r>
          </a:p>
          <a:p>
            <a:pPr marR="0" algn="l" rtl="0"/>
            <a:r>
              <a:rPr lang="en-US" sz="1200" b="0" i="0" u="none" strike="noStrike" baseline="0" smtClean="0">
                <a:solidFill>
                  <a:schemeClr val="tx1"/>
                </a:solidFill>
                <a:latin typeface="Consolas"/>
              </a:rPr>
              <a:t>foreach (Person p in Person.GetPeople())</a:t>
            </a:r>
          </a:p>
          <a:p>
            <a:pPr marR="0" algn="l" rtl="0"/>
            <a:r>
              <a:rPr lang="en-US" sz="1200" b="0" i="0" u="none" strike="noStrike" baseline="0" smtClean="0">
                <a:solidFill>
                  <a:schemeClr val="tx1"/>
                </a:solidFill>
                <a:latin typeface="Consolas"/>
              </a:rPr>
              <a:t>{</a:t>
            </a:r>
          </a:p>
          <a:p>
            <a:pPr marR="0" algn="l" rtl="0"/>
            <a:r>
              <a:rPr lang="en-US" sz="1200" b="0" i="0" u="none" strike="noStrike" baseline="0" smtClean="0">
                <a:solidFill>
                  <a:schemeClr val="tx1"/>
                </a:solidFill>
                <a:latin typeface="Consolas"/>
              </a:rPr>
              <a:t>    if (p.IsMarried)</a:t>
            </a:r>
          </a:p>
          <a:p>
            <a:pPr marR="0" algn="l" rtl="0"/>
            <a:r>
              <a:rPr lang="en-US" sz="1200" b="0" i="0" u="none" strike="noStrike" baseline="0" smtClean="0">
                <a:solidFill>
                  <a:schemeClr val="tx1"/>
                </a:solidFill>
                <a:latin typeface="Consolas"/>
              </a:rPr>
              <a:t>    {</a:t>
            </a:r>
          </a:p>
          <a:p>
            <a:pPr marR="0" algn="l" rtl="0"/>
            <a:r>
              <a:rPr lang="en-US" sz="1200" b="0" i="0" u="none" strike="noStrike" baseline="0" smtClean="0">
                <a:solidFill>
                  <a:schemeClr val="tx1"/>
                </a:solidFill>
                <a:latin typeface="Consolas"/>
              </a:rPr>
              <a:t>        results.Add(p);</a:t>
            </a:r>
          </a:p>
          <a:p>
            <a:pPr marR="0" algn="l" rtl="0"/>
            <a:r>
              <a:rPr lang="en-US" sz="1200" b="0" i="0" u="none" strike="noStrike" baseline="0" smtClean="0">
                <a:solidFill>
                  <a:schemeClr val="tx1"/>
                </a:solidFill>
                <a:latin typeface="Consolas"/>
              </a:rPr>
              <a:t>    </a:t>
            </a:r>
            <a:r>
              <a:rPr lang="fr-BE" sz="1200" b="0" i="0" u="none" strike="noStrike" baseline="0" smtClean="0">
                <a:solidFill>
                  <a:schemeClr val="tx1"/>
                </a:solidFill>
                <a:latin typeface="Consolas"/>
              </a:rPr>
              <a:t>}</a:t>
            </a:r>
          </a:p>
          <a:p>
            <a:pPr marR="0" algn="l" rtl="0"/>
            <a:r>
              <a:rPr lang="fr-BE" sz="1200" b="0" i="0" u="none" strike="noStrike" baseline="0" smtClean="0">
                <a:solidFill>
                  <a:schemeClr val="tx1"/>
                </a:solidFill>
                <a:latin typeface="Consolas"/>
              </a:rPr>
              <a:t>}</a:t>
            </a:r>
          </a:p>
          <a:p>
            <a:pPr marR="0" algn="l" rtl="0"/>
            <a:endParaRPr lang="fr-BE" sz="1200" b="0" i="0" u="none" strike="noStrike" baseline="0" smtClean="0">
              <a:solidFill>
                <a:schemeClr val="tx1"/>
              </a:solidFill>
              <a:latin typeface="Consolas"/>
            </a:endParaRPr>
          </a:p>
          <a:p>
            <a:pPr marR="0" algn="l" rtl="0"/>
            <a:r>
              <a:rPr lang="fr-BE" sz="1200" b="0" i="0" u="none" strike="noStrike" baseline="0" smtClean="0">
                <a:solidFill>
                  <a:schemeClr val="tx1"/>
                </a:solidFill>
                <a:latin typeface="Consolas"/>
              </a:rPr>
              <a:t>...</a:t>
            </a:r>
          </a:p>
          <a:p>
            <a:endParaRPr lang="fr-BE" smtClean="0">
              <a:solidFill>
                <a:schemeClr val="tx1"/>
              </a:solidFill>
            </a:endParaRPr>
          </a:p>
          <a:p>
            <a:r>
              <a:rPr lang="fr-BE" b="1" u="sng" smtClean="0">
                <a:solidFill>
                  <a:schemeClr val="tx1"/>
                </a:solidFill>
              </a:rPr>
              <a:t>Step 3</a:t>
            </a:r>
          </a:p>
          <a:p>
            <a:endParaRPr lang="fr-BE" smtClean="0">
              <a:solidFill>
                <a:schemeClr val="tx1"/>
              </a:solidFill>
            </a:endParaRPr>
          </a:p>
          <a:p>
            <a:pPr marR="0" algn="l" rtl="0"/>
            <a:r>
              <a:rPr lang="en-US" sz="1200" b="0" i="0" u="none" strike="noStrike" baseline="0" smtClean="0">
                <a:solidFill>
                  <a:schemeClr val="tx1"/>
                </a:solidFill>
                <a:latin typeface="Consolas"/>
              </a:rPr>
              <a:t>List&lt;</a:t>
            </a:r>
            <a:r>
              <a:rPr lang="en-US" sz="1200" b="0" i="0" u="none" strike="noStrike" baseline="0" smtClean="0">
                <a:solidFill>
                  <a:schemeClr val="tx1"/>
                </a:solidFill>
                <a:highlight>
                  <a:srgbClr val="FFFF00"/>
                </a:highlight>
                <a:latin typeface="Consolas"/>
              </a:rPr>
              <a:t>TempPerson&gt; results = new List&lt;TempPerson&gt;();</a:t>
            </a:r>
          </a:p>
          <a:p>
            <a:pPr marR="0" algn="l" rtl="0"/>
            <a:r>
              <a:rPr lang="en-US" sz="1200" b="0" i="0" u="none" strike="noStrike" baseline="0" smtClean="0">
                <a:solidFill>
                  <a:schemeClr val="tx1"/>
                </a:solidFill>
                <a:latin typeface="Consolas"/>
              </a:rPr>
              <a:t> </a:t>
            </a:r>
          </a:p>
          <a:p>
            <a:pPr marR="0" algn="l" rtl="0"/>
            <a:r>
              <a:rPr lang="en-US" sz="1200" b="0" i="0" u="none" strike="noStrike" baseline="0" smtClean="0">
                <a:solidFill>
                  <a:schemeClr val="tx1"/>
                </a:solidFill>
                <a:latin typeface="Consolas"/>
              </a:rPr>
              <a:t>// Only people married</a:t>
            </a:r>
          </a:p>
          <a:p>
            <a:pPr marR="0" algn="l" rtl="0"/>
            <a:r>
              <a:rPr lang="en-US" sz="1200" b="0" i="0" u="none" strike="noStrike" baseline="0" smtClean="0">
                <a:solidFill>
                  <a:schemeClr val="tx1"/>
                </a:solidFill>
                <a:latin typeface="Consolas"/>
              </a:rPr>
              <a:t>foreach (Person p in Person.GetPeople())</a:t>
            </a:r>
          </a:p>
          <a:p>
            <a:pPr marR="0" algn="l" rtl="0"/>
            <a:r>
              <a:rPr lang="fr-BE" sz="1200" b="0" i="0" u="none" strike="noStrike" baseline="0" smtClean="0">
                <a:solidFill>
                  <a:schemeClr val="tx1"/>
                </a:solidFill>
                <a:latin typeface="Consolas"/>
              </a:rPr>
              <a:t>{</a:t>
            </a:r>
          </a:p>
          <a:p>
            <a:pPr marR="0" algn="l" rtl="0"/>
            <a:r>
              <a:rPr lang="fr-BE" sz="1200" b="0" i="0" u="none" strike="noStrike" baseline="0" smtClean="0">
                <a:solidFill>
                  <a:schemeClr val="tx1"/>
                </a:solidFill>
                <a:latin typeface="Consolas"/>
              </a:rPr>
              <a:t>    if (p.IsMarried)</a:t>
            </a:r>
          </a:p>
          <a:p>
            <a:pPr marR="0" algn="l" rtl="0"/>
            <a:r>
              <a:rPr lang="fr-BE" sz="1200" b="0" i="0" u="none" strike="noStrike" baseline="0" smtClean="0">
                <a:solidFill>
                  <a:schemeClr val="tx1"/>
                </a:solidFill>
                <a:latin typeface="Consolas"/>
              </a:rPr>
              <a:t>    {</a:t>
            </a:r>
          </a:p>
          <a:p>
            <a:pPr marR="0" algn="l" rtl="0"/>
            <a:r>
              <a:rPr lang="en-US" sz="1200" b="0" i="0" u="none" strike="noStrike" baseline="0" smtClean="0">
                <a:solidFill>
                  <a:schemeClr val="tx1"/>
                </a:solidFill>
                <a:latin typeface="Consolas"/>
              </a:rPr>
              <a:t>        </a:t>
            </a:r>
            <a:r>
              <a:rPr lang="en-US" sz="1200" b="0" i="0" u="none" strike="noStrike" baseline="0" smtClean="0">
                <a:solidFill>
                  <a:schemeClr val="tx1"/>
                </a:solidFill>
                <a:highlight>
                  <a:srgbClr val="FFFF00"/>
                </a:highlight>
                <a:latin typeface="Consolas"/>
              </a:rPr>
              <a:t>TempPerson tmp = new TempPerson();</a:t>
            </a:r>
          </a:p>
          <a:p>
            <a:pPr marR="0" algn="l" rtl="0"/>
            <a:r>
              <a:rPr lang="en-US" sz="1200" b="0" i="0" u="none" strike="noStrike" baseline="0" smtClean="0">
                <a:solidFill>
                  <a:schemeClr val="tx1"/>
                </a:solidFill>
                <a:latin typeface="Consolas"/>
              </a:rPr>
              <a:t>        </a:t>
            </a:r>
            <a:r>
              <a:rPr lang="en-US" sz="1200" b="0" i="0" u="none" strike="noStrike" baseline="0" smtClean="0">
                <a:solidFill>
                  <a:schemeClr val="tx1"/>
                </a:solidFill>
                <a:highlight>
                  <a:srgbClr val="FFFF00"/>
                </a:highlight>
                <a:latin typeface="Consolas"/>
              </a:rPr>
              <a:t>tmp.Age = p.Age;</a:t>
            </a:r>
          </a:p>
          <a:p>
            <a:pPr marR="0" algn="l" rtl="0"/>
            <a:r>
              <a:rPr lang="en-US" sz="1200" b="0" i="0" u="none" strike="noStrike" baseline="0" smtClean="0">
                <a:solidFill>
                  <a:schemeClr val="tx1"/>
                </a:solidFill>
                <a:latin typeface="Consolas"/>
              </a:rPr>
              <a:t>        </a:t>
            </a:r>
            <a:r>
              <a:rPr lang="en-US" sz="1200" b="0" i="0" u="none" strike="noStrike" baseline="0" smtClean="0">
                <a:solidFill>
                  <a:schemeClr val="tx1"/>
                </a:solidFill>
                <a:highlight>
                  <a:srgbClr val="FFFF00"/>
                </a:highlight>
                <a:latin typeface="Consolas"/>
              </a:rPr>
              <a:t>tmp.Name = p.Name;</a:t>
            </a:r>
          </a:p>
          <a:p>
            <a:pPr marR="0" algn="l" rtl="0"/>
            <a:r>
              <a:rPr lang="en-US" sz="1200" b="0" i="0" u="none" strike="noStrike" baseline="0" smtClean="0">
                <a:solidFill>
                  <a:schemeClr val="tx1"/>
                </a:solidFill>
                <a:latin typeface="Consolas"/>
              </a:rPr>
              <a:t>        results.Add(</a:t>
            </a:r>
            <a:r>
              <a:rPr lang="en-US" sz="1200" b="0" i="0" u="none" strike="noStrike" baseline="0" smtClean="0">
                <a:solidFill>
                  <a:schemeClr val="tx1"/>
                </a:solidFill>
                <a:highlight>
                  <a:srgbClr val="FFFF00"/>
                </a:highlight>
                <a:latin typeface="Consolas"/>
              </a:rPr>
              <a:t>tmp);</a:t>
            </a:r>
          </a:p>
          <a:p>
            <a:pPr marR="0" algn="l" rtl="0"/>
            <a:r>
              <a:rPr lang="en-US" sz="1200" b="0" i="0" u="none" strike="noStrike" baseline="0" smtClean="0">
                <a:solidFill>
                  <a:schemeClr val="tx1"/>
                </a:solidFill>
                <a:latin typeface="Consolas"/>
              </a:rPr>
              <a:t>    }</a:t>
            </a:r>
          </a:p>
          <a:p>
            <a:pPr marR="0" algn="l" rtl="0"/>
            <a:r>
              <a:rPr lang="en-US" sz="1200" b="0" i="0" u="none" strike="noStrike" baseline="0" smtClean="0">
                <a:solidFill>
                  <a:schemeClr val="tx1"/>
                </a:solidFill>
                <a:latin typeface="Consolas"/>
              </a:rPr>
              <a:t>}</a:t>
            </a:r>
          </a:p>
          <a:p>
            <a:pPr marR="0" algn="l" rtl="0"/>
            <a:r>
              <a:rPr lang="en-US" sz="1200" b="0" i="0" u="none" strike="noStrike" baseline="0" smtClean="0">
                <a:solidFill>
                  <a:schemeClr val="tx1"/>
                </a:solidFill>
                <a:latin typeface="Consolas"/>
              </a:rPr>
              <a:t> </a:t>
            </a:r>
          </a:p>
          <a:p>
            <a:pPr marR="0" algn="l" rtl="0"/>
            <a:r>
              <a:rPr lang="en-US" sz="1200" b="0" i="0" u="none" strike="noStrike" baseline="0" smtClean="0">
                <a:solidFill>
                  <a:schemeClr val="tx1"/>
                </a:solidFill>
                <a:latin typeface="Consolas"/>
              </a:rPr>
              <a:t>foreach (</a:t>
            </a:r>
            <a:r>
              <a:rPr lang="en-US" sz="1200" b="0" i="0" u="none" strike="noStrike" baseline="0" smtClean="0">
                <a:solidFill>
                  <a:schemeClr val="tx1"/>
                </a:solidFill>
                <a:highlight>
                  <a:srgbClr val="FFFF00"/>
                </a:highlight>
                <a:latin typeface="Consolas"/>
              </a:rPr>
              <a:t>TempPerson p in results)</a:t>
            </a:r>
          </a:p>
          <a:p>
            <a:pPr marR="0" algn="l" rtl="0"/>
            <a:r>
              <a:rPr lang="en-US" sz="1200" b="0" i="0" u="none" strike="noStrike" baseline="0" smtClean="0">
                <a:solidFill>
                  <a:schemeClr val="tx1"/>
                </a:solidFill>
                <a:latin typeface="Consolas"/>
              </a:rPr>
              <a:t>{</a:t>
            </a:r>
          </a:p>
          <a:p>
            <a:pPr marR="0" algn="l" rtl="0"/>
            <a:r>
              <a:rPr lang="en-US" sz="1200" b="0" i="0" u="none" strike="noStrike" baseline="0" smtClean="0">
                <a:solidFill>
                  <a:schemeClr val="tx1"/>
                </a:solidFill>
                <a:latin typeface="Consolas"/>
              </a:rPr>
              <a:t>    // Do something real with p  </a:t>
            </a:r>
          </a:p>
          <a:p>
            <a:pPr marR="0" algn="l" rtl="0"/>
            <a:r>
              <a:rPr lang="en-US" sz="1200" b="0" i="0" u="none" strike="noStrike" baseline="0" smtClean="0">
                <a:solidFill>
                  <a:schemeClr val="tx1"/>
                </a:solidFill>
                <a:latin typeface="Consolas"/>
              </a:rPr>
              <a:t>    //p.</a:t>
            </a:r>
          </a:p>
          <a:p>
            <a:pPr marR="0" algn="l" rtl="0"/>
            <a:r>
              <a:rPr lang="en-US" sz="1200" b="0" i="0" u="none" strike="noStrike" baseline="0" smtClean="0">
                <a:solidFill>
                  <a:schemeClr val="tx1"/>
                </a:solidFill>
                <a:latin typeface="Consolas"/>
              </a:rPr>
              <a:t>    </a:t>
            </a:r>
            <a:r>
              <a:rPr lang="fr-BE" sz="1200" b="0" i="0" u="none" strike="noStrike" baseline="0" smtClean="0">
                <a:solidFill>
                  <a:schemeClr val="tx1"/>
                </a:solidFill>
                <a:latin typeface="Consolas"/>
              </a:rPr>
              <a:t>Console.WriteLine(p.ToString());</a:t>
            </a:r>
          </a:p>
          <a:p>
            <a:pPr marR="0" algn="l" rtl="0"/>
            <a:r>
              <a:rPr lang="fr-BE" sz="1200" b="0" i="0" u="none" strike="noStrike" baseline="0" smtClean="0">
                <a:solidFill>
                  <a:schemeClr val="tx1"/>
                </a:solidFill>
                <a:latin typeface="Consolas"/>
              </a:rPr>
              <a:t>}</a:t>
            </a:r>
          </a:p>
          <a:p>
            <a:endParaRPr lang="fr-BE" smtClean="0">
              <a:solidFill>
                <a:schemeClr val="tx1"/>
              </a:solidFill>
            </a:endParaRPr>
          </a:p>
          <a:p>
            <a:endParaRPr lang="fr-BE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7B173-358B-471C-A71F-62783FAA5BAF}" type="slidenum">
              <a:rPr lang="fr-BE" smtClean="0"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385235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7B173-358B-471C-A71F-62783FAA5BAF}" type="slidenum">
              <a:rPr lang="fr-BE" smtClean="0"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52012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7B173-358B-471C-A71F-62783FAA5BAF}" type="slidenum">
              <a:rPr lang="fr-BE" smtClean="0"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522763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7B173-358B-471C-A71F-62783FAA5BAF}" type="slidenum">
              <a:rPr lang="fr-BE" smtClean="0"/>
              <a:t>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52279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2836924"/>
            <a:ext cx="7406640" cy="1472184"/>
          </a:xfrm>
        </p:spPr>
        <p:txBody>
          <a:bodyPr anchor="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4365104"/>
            <a:ext cx="7406640" cy="103252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760788" y="357301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996531" y="350423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 userDrawn="1"/>
        </p:nvSpPr>
        <p:spPr>
          <a:xfrm>
            <a:off x="3059832" y="1196752"/>
            <a:ext cx="720080" cy="720080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val 11"/>
          <p:cNvSpPr/>
          <p:nvPr userDrawn="1"/>
        </p:nvSpPr>
        <p:spPr>
          <a:xfrm>
            <a:off x="6804248" y="542418"/>
            <a:ext cx="864096" cy="86409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 userDrawn="1"/>
        </p:nvSpPr>
        <p:spPr>
          <a:xfrm>
            <a:off x="8172400" y="1844824"/>
            <a:ext cx="435179" cy="435179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 userDrawn="1"/>
        </p:nvSpPr>
        <p:spPr>
          <a:xfrm>
            <a:off x="2123728" y="6201308"/>
            <a:ext cx="504056" cy="50405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noProof="0" dirty="0" smtClean="0"/>
              <a:t>Click to edit Master title style</a:t>
            </a:r>
            <a:endParaRPr kumimoji="0"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noProof="0" dirty="0" smtClean="0"/>
              <a:t>Click to edit Master text styles</a:t>
            </a:r>
          </a:p>
          <a:p>
            <a:pPr lvl="1" eaLnBrk="1" latinLnBrk="0" hangingPunct="1"/>
            <a:r>
              <a:rPr lang="en-US" noProof="0" dirty="0" smtClean="0"/>
              <a:t>Second level</a:t>
            </a:r>
          </a:p>
          <a:p>
            <a:pPr lvl="2" eaLnBrk="1" latinLnBrk="0" hangingPunct="1"/>
            <a:r>
              <a:rPr lang="en-US" noProof="0" dirty="0" smtClean="0"/>
              <a:t>Third level</a:t>
            </a:r>
          </a:p>
          <a:p>
            <a:pPr lvl="3" eaLnBrk="1" latinLnBrk="0" hangingPunct="1"/>
            <a:r>
              <a:rPr lang="en-US" noProof="0" dirty="0" smtClean="0"/>
              <a:t>Fourth level</a:t>
            </a:r>
          </a:p>
          <a:p>
            <a:pPr lvl="4" eaLnBrk="1" latinLnBrk="0" hangingPunct="1"/>
            <a:r>
              <a:rPr lang="en-US" noProof="0" dirty="0" smtClean="0"/>
              <a:t>Fifth level</a:t>
            </a:r>
            <a:endParaRPr kumimoji="0"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592369"/>
            <a:ext cx="6336704" cy="260648"/>
          </a:xfrm>
        </p:spPr>
        <p:txBody>
          <a:bodyPr/>
          <a:lstStyle>
            <a:extLst/>
          </a:lstStyle>
          <a:p>
            <a:r>
              <a:rPr lang="en-US" smtClean="0"/>
              <a:t>Introduction to Linq and Lambda expressions</a:t>
            </a:r>
            <a:endParaRPr lang="fr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BFB118-324C-444F-B8B1-B3468781E7CB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82168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251520" y="1447800"/>
            <a:ext cx="8682168" cy="5077544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51520" y="6592369"/>
            <a:ext cx="2895600" cy="260648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00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Introduction to Linq and Lambda expressions</a:t>
            </a:r>
            <a:endParaRPr lang="fr-BE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60432" y="6597352"/>
            <a:ext cx="457200" cy="26064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000">
                <a:solidFill>
                  <a:schemeClr val="accent1"/>
                </a:solidFill>
                <a:effectLst/>
              </a:defRPr>
            </a:lvl1pPr>
            <a:extLst/>
          </a:lstStyle>
          <a:p>
            <a:fld id="{06BFB118-324C-444F-B8B1-B3468781E7CB}" type="slidenum">
              <a:rPr lang="fr-BE" smtClean="0"/>
              <a:pPr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4000" b="1" kern="1200">
          <a:solidFill>
            <a:schemeClr val="accent6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Introduction to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Linq </a:t>
            </a:r>
            <a:r>
              <a:rPr lang="en-US"/>
              <a:t>and Lambda expressions</a:t>
            </a:r>
            <a:endParaRPr lang="fr-BE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BE" i="1" dirty="0" smtClean="0"/>
              <a:t>Ir Denis VOITURON</a:t>
            </a:r>
          </a:p>
          <a:p>
            <a:r>
              <a:rPr lang="fr-BE" sz="2000" i="1" dirty="0" smtClean="0"/>
              <a:t>http://www.dvoituron.be</a:t>
            </a:r>
            <a:endParaRPr lang="fr-BE" sz="2000" i="1" dirty="0"/>
          </a:p>
        </p:txBody>
      </p:sp>
    </p:spTree>
    <p:extLst>
      <p:ext uri="{BB962C8B-B14F-4D97-AF65-F5344CB8AC3E}">
        <p14:creationId xmlns:p14="http://schemas.microsoft.com/office/powerpoint/2010/main" val="1560272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mtClean="0"/>
              <a:t>LINQ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BE"/>
              <a:t>Language Integrated Query</a:t>
            </a:r>
          </a:p>
          <a:p>
            <a:pPr lvl="1"/>
            <a:r>
              <a:rPr lang="en-US" smtClean="0"/>
              <a:t>Microsoft </a:t>
            </a:r>
            <a:r>
              <a:rPr lang="en-US"/>
              <a:t>.NET Framework component that adds native data querying capabilities to .NET </a:t>
            </a:r>
            <a:r>
              <a:rPr lang="en-US" smtClean="0"/>
              <a:t>languages</a:t>
            </a:r>
          </a:p>
          <a:p>
            <a:pPr lvl="1"/>
            <a:endParaRPr lang="en-US"/>
          </a:p>
          <a:p>
            <a:pPr lvl="1"/>
            <a:r>
              <a:rPr lang="en-US"/>
              <a:t>LINQ defines a set of </a:t>
            </a:r>
            <a:r>
              <a:rPr lang="en-US" smtClean="0"/>
              <a:t>methods, </a:t>
            </a:r>
            <a:r>
              <a:rPr lang="en-US"/>
              <a:t>lambda expressions and anonymous types</a:t>
            </a:r>
            <a:r>
              <a:rPr lang="en-US" smtClean="0"/>
              <a:t>.</a:t>
            </a:r>
          </a:p>
          <a:p>
            <a:pPr lvl="1"/>
            <a:endParaRPr lang="en-US"/>
          </a:p>
          <a:p>
            <a:pPr lvl="1"/>
            <a:r>
              <a:rPr lang="en-US" smtClean="0"/>
              <a:t>Goals</a:t>
            </a:r>
          </a:p>
          <a:p>
            <a:pPr lvl="2"/>
            <a:r>
              <a:rPr lang="en-US"/>
              <a:t>Integrate objects, relational data, and XML</a:t>
            </a:r>
          </a:p>
          <a:p>
            <a:pPr lvl="2"/>
            <a:r>
              <a:rPr lang="fr-BE"/>
              <a:t>Increase conciseness of language</a:t>
            </a:r>
          </a:p>
          <a:p>
            <a:pPr lvl="2"/>
            <a:r>
              <a:rPr lang="fr-BE"/>
              <a:t>Simplify querying </a:t>
            </a:r>
            <a:r>
              <a:rPr lang="fr-BE" smtClean="0"/>
              <a:t>data</a:t>
            </a:r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Linq and Lambda expressions</a:t>
            </a:r>
            <a:endParaRPr lang="fr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B118-324C-444F-B8B1-B3468781E7CB}" type="slidenum">
              <a:rPr lang="fr-BE" smtClean="0"/>
              <a:t>10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36447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LINQ</a:t>
            </a:r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Linq and Lambda expressions</a:t>
            </a:r>
            <a:endParaRPr lang="fr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B118-324C-444F-B8B1-B3468781E7CB}" type="slidenum">
              <a:rPr lang="fr-BE" smtClean="0"/>
              <a:t>11</a:t>
            </a:fld>
            <a:endParaRPr lang="fr-BE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0446161"/>
              </p:ext>
            </p:extLst>
          </p:nvPr>
        </p:nvGraphicFramePr>
        <p:xfrm>
          <a:off x="250825" y="1447800"/>
          <a:ext cx="8683625" cy="5076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563888" y="3441774"/>
            <a:ext cx="2058577" cy="92333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fr-BE" sz="5400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LINQ</a:t>
            </a:r>
          </a:p>
        </p:txBody>
      </p:sp>
    </p:spTree>
    <p:extLst>
      <p:ext uri="{BB962C8B-B14F-4D97-AF65-F5344CB8AC3E}">
        <p14:creationId xmlns:p14="http://schemas.microsoft.com/office/powerpoint/2010/main" val="2210477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/>
              <a:t>Local Variable Type </a:t>
            </a:r>
            <a:r>
              <a:rPr lang="fr-BE" smtClean="0"/>
              <a:t>Inference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47800"/>
            <a:ext cx="8892480" cy="5077544"/>
          </a:xfrm>
        </p:spPr>
        <p:txBody>
          <a:bodyPr/>
          <a:lstStyle/>
          <a:p>
            <a:r>
              <a:rPr lang="en-US"/>
              <a:t>The </a:t>
            </a:r>
            <a:r>
              <a:rPr lang="en-US" smtClean="0"/>
              <a:t>compiler </a:t>
            </a:r>
            <a:r>
              <a:rPr lang="en-US"/>
              <a:t>makes the type of the variable match the type of the right side of the assignment</a:t>
            </a:r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Linq and Lambda expressions</a:t>
            </a:r>
            <a:endParaRPr lang="fr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B118-324C-444F-B8B1-B3468781E7CB}" type="slidenum">
              <a:rPr lang="fr-BE" smtClean="0"/>
              <a:t>12</a:t>
            </a:fld>
            <a:endParaRPr lang="fr-BE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invGray">
          <a:xfrm>
            <a:off x="755576" y="2708920"/>
            <a:ext cx="6624736" cy="1889125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180000" tIns="18288" rIns="180000" bIns="18288"/>
          <a:lstStyle/>
          <a:p>
            <a:r>
              <a:rPr lang="fr-BE" sz="2400">
                <a:solidFill>
                  <a:srgbClr val="0000FF"/>
                </a:solidFill>
                <a:latin typeface="Consolas"/>
              </a:rPr>
              <a:t>int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i = 5;</a:t>
            </a:r>
          </a:p>
          <a:p>
            <a:r>
              <a:rPr lang="fr-BE" sz="2400">
                <a:solidFill>
                  <a:srgbClr val="0000FF"/>
                </a:solidFill>
                <a:latin typeface="Consolas"/>
              </a:rPr>
              <a:t>string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s = </a:t>
            </a:r>
            <a:r>
              <a:rPr lang="fr-BE" sz="2400">
                <a:solidFill>
                  <a:srgbClr val="A31515"/>
                </a:solidFill>
                <a:latin typeface="Consolas"/>
              </a:rPr>
              <a:t>"Hello"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;</a:t>
            </a:r>
          </a:p>
          <a:p>
            <a:r>
              <a:rPr lang="fr-BE" sz="2400">
                <a:solidFill>
                  <a:srgbClr val="0000FF"/>
                </a:solidFill>
                <a:latin typeface="Consolas"/>
              </a:rPr>
              <a:t>double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d = 1.0;</a:t>
            </a:r>
          </a:p>
          <a:p>
            <a:r>
              <a:rPr lang="en-US" sz="240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>
                <a:solidFill>
                  <a:prstClr val="black"/>
                </a:solidFill>
                <a:latin typeface="Consolas"/>
              </a:rPr>
              <a:t>[] numbers = </a:t>
            </a:r>
            <a:r>
              <a:rPr lang="en-US" sz="240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40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>
                <a:solidFill>
                  <a:prstClr val="black"/>
                </a:solidFill>
                <a:latin typeface="Consolas"/>
              </a:rPr>
              <a:t>[] { 1, 2, 3 };</a:t>
            </a:r>
          </a:p>
          <a:p>
            <a:r>
              <a:rPr lang="en-US" sz="2400" smtClean="0">
                <a:solidFill>
                  <a:srgbClr val="2B91AF"/>
                </a:solidFill>
                <a:latin typeface="Consolas"/>
              </a:rPr>
              <a:t>List</a:t>
            </a:r>
            <a:r>
              <a:rPr lang="en-US" sz="2400" smtClean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400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smtClean="0">
                <a:solidFill>
                  <a:prstClr val="black"/>
                </a:solidFill>
                <a:latin typeface="Consolas"/>
              </a:rPr>
              <a:t>&gt; </a:t>
            </a:r>
            <a:r>
              <a:rPr lang="en-US" sz="2400">
                <a:solidFill>
                  <a:prstClr val="black"/>
                </a:solidFill>
                <a:latin typeface="Consolas"/>
              </a:rPr>
              <a:t>orders = </a:t>
            </a:r>
            <a:r>
              <a:rPr lang="en-US" sz="240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40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smtClean="0">
                <a:solidFill>
                  <a:srgbClr val="2B91AF"/>
                </a:solidFill>
                <a:latin typeface="Consolas"/>
              </a:rPr>
              <a:t>List</a:t>
            </a:r>
            <a:r>
              <a:rPr lang="en-US" sz="2400" smtClean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400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smtClean="0">
                <a:solidFill>
                  <a:prstClr val="black"/>
                </a:solidFill>
                <a:latin typeface="Consolas"/>
              </a:rPr>
              <a:t>&gt;();</a:t>
            </a:r>
            <a:endParaRPr lang="en-US" sz="240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invGray">
          <a:xfrm>
            <a:off x="2411760" y="4874162"/>
            <a:ext cx="6517232" cy="1889125"/>
          </a:xfrm>
          <a:prstGeom prst="rect">
            <a:avLst/>
          </a:prstGeom>
          <a:noFill/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180000" tIns="18288" rIns="180000" bIns="18288"/>
          <a:lstStyle/>
          <a:p>
            <a:r>
              <a:rPr lang="fr-BE" sz="2400" smtClean="0">
                <a:solidFill>
                  <a:srgbClr val="0000FF"/>
                </a:solidFill>
                <a:latin typeface="Consolas"/>
              </a:rPr>
              <a:t>var </a:t>
            </a:r>
            <a:r>
              <a:rPr lang="fr-BE" sz="2400" smtClean="0">
                <a:solidFill>
                  <a:prstClr val="black"/>
                </a:solidFill>
                <a:latin typeface="Consolas"/>
              </a:rPr>
              <a:t>i 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= 5;</a:t>
            </a:r>
          </a:p>
          <a:p>
            <a:r>
              <a:rPr lang="fr-BE" sz="2400" smtClean="0">
                <a:solidFill>
                  <a:srgbClr val="0000FF"/>
                </a:solidFill>
                <a:latin typeface="Consolas"/>
              </a:rPr>
              <a:t>var</a:t>
            </a:r>
            <a:r>
              <a:rPr lang="fr-BE" sz="240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s = </a:t>
            </a:r>
            <a:r>
              <a:rPr lang="fr-BE" sz="2400">
                <a:solidFill>
                  <a:srgbClr val="A31515"/>
                </a:solidFill>
                <a:latin typeface="Consolas"/>
              </a:rPr>
              <a:t>"Hello"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;</a:t>
            </a:r>
          </a:p>
          <a:p>
            <a:r>
              <a:rPr lang="fr-BE" sz="2400" smtClean="0">
                <a:solidFill>
                  <a:srgbClr val="0000FF"/>
                </a:solidFill>
                <a:latin typeface="Consolas"/>
              </a:rPr>
              <a:t>var</a:t>
            </a:r>
            <a:r>
              <a:rPr lang="fr-BE" sz="240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d = 1.0;</a:t>
            </a:r>
          </a:p>
          <a:p>
            <a:r>
              <a:rPr lang="en-US" sz="2400" smtClean="0">
                <a:solidFill>
                  <a:srgbClr val="0000FF"/>
                </a:solidFill>
                <a:latin typeface="Consolas"/>
              </a:rPr>
              <a:t>var</a:t>
            </a:r>
            <a:r>
              <a:rPr lang="en-US" sz="240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>
                <a:solidFill>
                  <a:prstClr val="black"/>
                </a:solidFill>
                <a:latin typeface="Consolas"/>
              </a:rPr>
              <a:t>numbers = </a:t>
            </a:r>
            <a:r>
              <a:rPr lang="en-US" sz="240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40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>
                <a:solidFill>
                  <a:prstClr val="black"/>
                </a:solidFill>
                <a:latin typeface="Consolas"/>
              </a:rPr>
              <a:t>[] { 1, 2, 3 };</a:t>
            </a:r>
          </a:p>
          <a:p>
            <a:r>
              <a:rPr lang="en-US" sz="2400">
                <a:solidFill>
                  <a:srgbClr val="0000FF"/>
                </a:solidFill>
                <a:latin typeface="Consolas"/>
              </a:rPr>
              <a:t>var</a:t>
            </a:r>
            <a:r>
              <a:rPr lang="en-US" sz="240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smtClean="0">
                <a:solidFill>
                  <a:prstClr val="black"/>
                </a:solidFill>
                <a:latin typeface="Consolas"/>
              </a:rPr>
              <a:t>orders </a:t>
            </a:r>
            <a:r>
              <a:rPr lang="en-US" sz="2400">
                <a:solidFill>
                  <a:prstClr val="black"/>
                </a:solidFill>
                <a:latin typeface="Consolas"/>
              </a:rPr>
              <a:t>= </a:t>
            </a:r>
            <a:r>
              <a:rPr lang="en-US" sz="240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40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smtClean="0">
                <a:solidFill>
                  <a:srgbClr val="2B91AF"/>
                </a:solidFill>
                <a:latin typeface="Consolas"/>
              </a:rPr>
              <a:t>List</a:t>
            </a:r>
            <a:r>
              <a:rPr lang="en-US" sz="2400" smtClean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400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smtClean="0">
                <a:solidFill>
                  <a:prstClr val="black"/>
                </a:solidFill>
                <a:latin typeface="Consolas"/>
              </a:rPr>
              <a:t>&gt;();</a:t>
            </a:r>
            <a:endParaRPr lang="en-US" sz="240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 rot="20227659">
            <a:off x="1310085" y="4786644"/>
            <a:ext cx="619174" cy="1496448"/>
          </a:xfrm>
          <a:prstGeom prst="curvedRightArrow">
            <a:avLst>
              <a:gd name="adj1" fmla="val 41818"/>
              <a:gd name="adj2" fmla="val 83636"/>
              <a:gd name="adj3" fmla="val 33333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617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Object Initialisers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Linq and Lambda expressions</a:t>
            </a:r>
            <a:endParaRPr lang="fr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B118-324C-444F-B8B1-B3468781E7CB}" type="slidenum">
              <a:rPr lang="fr-BE" smtClean="0"/>
              <a:t>13</a:t>
            </a:fld>
            <a:endParaRPr lang="fr-BE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invGray">
          <a:xfrm>
            <a:off x="539552" y="1484784"/>
            <a:ext cx="7848872" cy="2016224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180000" tIns="18288" rIns="180000" bIns="18288"/>
          <a:lstStyle/>
          <a:p>
            <a:r>
              <a:rPr lang="fr-BE">
                <a:solidFill>
                  <a:srgbClr val="0000FF"/>
                </a:solidFill>
                <a:latin typeface="Consolas"/>
              </a:rPr>
              <a:t>public</a:t>
            </a:r>
            <a:r>
              <a:rPr lang="fr-BE">
                <a:solidFill>
                  <a:prstClr val="black"/>
                </a:solidFill>
                <a:latin typeface="Consolas"/>
              </a:rPr>
              <a:t> </a:t>
            </a:r>
            <a:r>
              <a:rPr lang="fr-BE">
                <a:solidFill>
                  <a:srgbClr val="0000FF"/>
                </a:solidFill>
                <a:latin typeface="Consolas"/>
              </a:rPr>
              <a:t>class</a:t>
            </a:r>
            <a:r>
              <a:rPr lang="fr-BE">
                <a:solidFill>
                  <a:prstClr val="black"/>
                </a:solidFill>
                <a:latin typeface="Consolas"/>
              </a:rPr>
              <a:t> </a:t>
            </a:r>
            <a:r>
              <a:rPr lang="fr-BE">
                <a:solidFill>
                  <a:srgbClr val="2B91AF"/>
                </a:solidFill>
                <a:latin typeface="Consolas"/>
              </a:rPr>
              <a:t>Point</a:t>
            </a:r>
            <a:endParaRPr lang="fr-BE">
              <a:solidFill>
                <a:prstClr val="black"/>
              </a:solidFill>
              <a:latin typeface="Consolas"/>
            </a:endParaRPr>
          </a:p>
          <a:p>
            <a:r>
              <a:rPr lang="fr-BE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fr-BE">
                <a:solidFill>
                  <a:prstClr val="black"/>
                </a:solidFill>
                <a:latin typeface="Consolas"/>
              </a:rPr>
              <a:t>    </a:t>
            </a:r>
            <a:r>
              <a:rPr lang="fr-BE">
                <a:solidFill>
                  <a:srgbClr val="0000FF"/>
                </a:solidFill>
                <a:latin typeface="Consolas"/>
              </a:rPr>
              <a:t>private</a:t>
            </a:r>
            <a:r>
              <a:rPr lang="fr-BE">
                <a:solidFill>
                  <a:prstClr val="black"/>
                </a:solidFill>
                <a:latin typeface="Consolas"/>
              </a:rPr>
              <a:t> </a:t>
            </a:r>
            <a:r>
              <a:rPr lang="fr-BE">
                <a:solidFill>
                  <a:srgbClr val="0000FF"/>
                </a:solidFill>
                <a:latin typeface="Consolas"/>
              </a:rPr>
              <a:t>int</a:t>
            </a:r>
            <a:r>
              <a:rPr lang="fr-BE">
                <a:solidFill>
                  <a:prstClr val="black"/>
                </a:solidFill>
                <a:latin typeface="Consolas"/>
              </a:rPr>
              <a:t> x, y;</a:t>
            </a:r>
          </a:p>
          <a:p>
            <a:endParaRPr lang="fr-BE">
              <a:solidFill>
                <a:prstClr val="black"/>
              </a:solidFill>
              <a:latin typeface="Consolas"/>
            </a:endParaRPr>
          </a:p>
          <a:p>
            <a:r>
              <a:rPr lang="en-US">
                <a:solidFill>
                  <a:prstClr val="black"/>
                </a:solidFill>
                <a:latin typeface="Consolas"/>
              </a:rPr>
              <a:t>    </a:t>
            </a:r>
            <a:r>
              <a:rPr lang="en-US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>
                <a:solidFill>
                  <a:prstClr val="black"/>
                </a:solidFill>
                <a:latin typeface="Consolas"/>
              </a:rPr>
              <a:t> </a:t>
            </a:r>
            <a:r>
              <a:rPr lang="en-US">
                <a:solidFill>
                  <a:srgbClr val="0000FF"/>
                </a:solidFill>
                <a:latin typeface="Consolas"/>
              </a:rPr>
              <a:t>int</a:t>
            </a:r>
            <a:r>
              <a:rPr lang="en-US">
                <a:solidFill>
                  <a:prstClr val="black"/>
                </a:solidFill>
                <a:latin typeface="Consolas"/>
              </a:rPr>
              <a:t> X { </a:t>
            </a:r>
            <a:r>
              <a:rPr lang="en-US">
                <a:solidFill>
                  <a:srgbClr val="0000FF"/>
                </a:solidFill>
                <a:latin typeface="Consolas"/>
              </a:rPr>
              <a:t>get</a:t>
            </a:r>
            <a:r>
              <a:rPr lang="en-US">
                <a:solidFill>
                  <a:prstClr val="black"/>
                </a:solidFill>
                <a:latin typeface="Consolas"/>
              </a:rPr>
              <a:t> { </a:t>
            </a:r>
            <a:r>
              <a:rPr lang="en-US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>
                <a:solidFill>
                  <a:prstClr val="black"/>
                </a:solidFill>
                <a:latin typeface="Consolas"/>
              </a:rPr>
              <a:t> x; } </a:t>
            </a:r>
            <a:r>
              <a:rPr lang="en-US">
                <a:solidFill>
                  <a:srgbClr val="0000FF"/>
                </a:solidFill>
                <a:latin typeface="Consolas"/>
              </a:rPr>
              <a:t>set</a:t>
            </a:r>
            <a:r>
              <a:rPr lang="en-US">
                <a:solidFill>
                  <a:prstClr val="black"/>
                </a:solidFill>
                <a:latin typeface="Consolas"/>
              </a:rPr>
              <a:t> { x = </a:t>
            </a:r>
            <a:r>
              <a:rPr lang="en-US">
                <a:solidFill>
                  <a:srgbClr val="0000FF"/>
                </a:solidFill>
                <a:latin typeface="Consolas"/>
              </a:rPr>
              <a:t>value</a:t>
            </a:r>
            <a:r>
              <a:rPr lang="en-US">
                <a:solidFill>
                  <a:prstClr val="black"/>
                </a:solidFill>
                <a:latin typeface="Consolas"/>
              </a:rPr>
              <a:t>; } }</a:t>
            </a:r>
          </a:p>
          <a:p>
            <a:r>
              <a:rPr lang="en-US">
                <a:solidFill>
                  <a:prstClr val="black"/>
                </a:solidFill>
                <a:latin typeface="Consolas"/>
              </a:rPr>
              <a:t>    </a:t>
            </a:r>
            <a:r>
              <a:rPr lang="en-US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>
                <a:solidFill>
                  <a:prstClr val="black"/>
                </a:solidFill>
                <a:latin typeface="Consolas"/>
              </a:rPr>
              <a:t> </a:t>
            </a:r>
            <a:r>
              <a:rPr lang="en-US">
                <a:solidFill>
                  <a:srgbClr val="0000FF"/>
                </a:solidFill>
                <a:latin typeface="Consolas"/>
              </a:rPr>
              <a:t>int</a:t>
            </a:r>
            <a:r>
              <a:rPr lang="en-US">
                <a:solidFill>
                  <a:prstClr val="black"/>
                </a:solidFill>
                <a:latin typeface="Consolas"/>
              </a:rPr>
              <a:t> Y { </a:t>
            </a:r>
            <a:r>
              <a:rPr lang="en-US">
                <a:solidFill>
                  <a:srgbClr val="0000FF"/>
                </a:solidFill>
                <a:latin typeface="Consolas"/>
              </a:rPr>
              <a:t>get</a:t>
            </a:r>
            <a:r>
              <a:rPr lang="en-US">
                <a:solidFill>
                  <a:prstClr val="black"/>
                </a:solidFill>
                <a:latin typeface="Consolas"/>
              </a:rPr>
              <a:t> { </a:t>
            </a:r>
            <a:r>
              <a:rPr lang="en-US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>
                <a:solidFill>
                  <a:prstClr val="black"/>
                </a:solidFill>
                <a:latin typeface="Consolas"/>
              </a:rPr>
              <a:t> y; } </a:t>
            </a:r>
            <a:r>
              <a:rPr lang="en-US">
                <a:solidFill>
                  <a:srgbClr val="0000FF"/>
                </a:solidFill>
                <a:latin typeface="Consolas"/>
              </a:rPr>
              <a:t>set</a:t>
            </a:r>
            <a:r>
              <a:rPr lang="en-US">
                <a:solidFill>
                  <a:prstClr val="black"/>
                </a:solidFill>
                <a:latin typeface="Consolas"/>
              </a:rPr>
              <a:t> { y = </a:t>
            </a:r>
            <a:r>
              <a:rPr lang="en-US">
                <a:solidFill>
                  <a:srgbClr val="0000FF"/>
                </a:solidFill>
                <a:latin typeface="Consolas"/>
              </a:rPr>
              <a:t>value</a:t>
            </a:r>
            <a:r>
              <a:rPr lang="en-US">
                <a:solidFill>
                  <a:prstClr val="black"/>
                </a:solidFill>
                <a:latin typeface="Consolas"/>
              </a:rPr>
              <a:t>; } }</a:t>
            </a:r>
          </a:p>
          <a:p>
            <a:r>
              <a:rPr lang="fr-BE" smtClean="0">
                <a:solidFill>
                  <a:prstClr val="black"/>
                </a:solidFill>
                <a:latin typeface="Consolas"/>
              </a:rPr>
              <a:t>}</a:t>
            </a:r>
            <a:endParaRPr lang="fr-BE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invGray">
          <a:xfrm>
            <a:off x="1151620" y="4258482"/>
            <a:ext cx="6624736" cy="576065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180000" tIns="18288" rIns="180000" bIns="18288" anchor="ctr"/>
          <a:lstStyle/>
          <a:p>
            <a:r>
              <a:rPr lang="en-US" sz="2400">
                <a:solidFill>
                  <a:srgbClr val="2B91AF"/>
                </a:solidFill>
                <a:latin typeface="Consolas"/>
              </a:rPr>
              <a:t>Point</a:t>
            </a:r>
            <a:r>
              <a:rPr lang="en-US" sz="2400">
                <a:solidFill>
                  <a:prstClr val="black"/>
                </a:solidFill>
                <a:latin typeface="Consolas"/>
              </a:rPr>
              <a:t> a = </a:t>
            </a:r>
            <a:r>
              <a:rPr lang="en-US" sz="240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40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>
                <a:solidFill>
                  <a:srgbClr val="2B91AF"/>
                </a:solidFill>
                <a:latin typeface="Consolas"/>
              </a:rPr>
              <a:t>Point</a:t>
            </a:r>
            <a:r>
              <a:rPr lang="en-US" sz="2400">
                <a:solidFill>
                  <a:prstClr val="black"/>
                </a:solidFill>
                <a:latin typeface="Consolas"/>
              </a:rPr>
              <a:t> { X = 0, Y = 1 </a:t>
            </a:r>
            <a:r>
              <a:rPr lang="en-US" sz="2400" smtClean="0">
                <a:solidFill>
                  <a:prstClr val="black"/>
                </a:solidFill>
                <a:latin typeface="Consolas"/>
              </a:rPr>
              <a:t>};</a:t>
            </a:r>
            <a:endParaRPr lang="en-US" sz="240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invGray">
          <a:xfrm>
            <a:off x="3419872" y="5301208"/>
            <a:ext cx="4356484" cy="1152128"/>
          </a:xfrm>
          <a:prstGeom prst="rect">
            <a:avLst/>
          </a:prstGeom>
          <a:noFill/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180000" tIns="18288" rIns="180000" bIns="18288" anchor="ctr"/>
          <a:lstStyle/>
          <a:p>
            <a:r>
              <a:rPr lang="fr-BE" sz="2400">
                <a:solidFill>
                  <a:srgbClr val="2B91AF"/>
                </a:solidFill>
                <a:latin typeface="Consolas"/>
              </a:rPr>
              <a:t>Point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a = </a:t>
            </a:r>
            <a:r>
              <a:rPr lang="fr-BE" sz="2400">
                <a:solidFill>
                  <a:srgbClr val="0000FF"/>
                </a:solidFill>
                <a:latin typeface="Consolas"/>
              </a:rPr>
              <a:t>new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2400">
                <a:solidFill>
                  <a:srgbClr val="2B91AF"/>
                </a:solidFill>
                <a:latin typeface="Consolas"/>
              </a:rPr>
              <a:t>Point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();</a:t>
            </a:r>
          </a:p>
          <a:p>
            <a:r>
              <a:rPr lang="fr-BE" sz="2400">
                <a:solidFill>
                  <a:prstClr val="black"/>
                </a:solidFill>
                <a:latin typeface="Consolas"/>
              </a:rPr>
              <a:t>a.X = 0;</a:t>
            </a:r>
          </a:p>
          <a:p>
            <a:r>
              <a:rPr lang="fr-BE" sz="2400">
                <a:solidFill>
                  <a:prstClr val="black"/>
                </a:solidFill>
                <a:latin typeface="Consolas"/>
              </a:rPr>
              <a:t>a.Y = 1;</a:t>
            </a:r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auto">
          <a:xfrm rot="20227659">
            <a:off x="2174180" y="5064041"/>
            <a:ext cx="619174" cy="1496448"/>
          </a:xfrm>
          <a:prstGeom prst="curvedRightArrow">
            <a:avLst>
              <a:gd name="adj1" fmla="val 41818"/>
              <a:gd name="adj2" fmla="val 83636"/>
              <a:gd name="adj3" fmla="val 33333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ChangeArrowheads="1"/>
          </p:cNvSpPr>
          <p:nvPr/>
        </p:nvSpPr>
        <p:spPr bwMode="invGray">
          <a:xfrm>
            <a:off x="1036460" y="2783280"/>
            <a:ext cx="7236804" cy="576065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180000" tIns="18288" rIns="180000" bIns="18288" anchor="ctr"/>
          <a:lstStyle/>
          <a:p>
            <a:r>
              <a:rPr lang="en-US" sz="2400">
                <a:solidFill>
                  <a:srgbClr val="0000FF"/>
                </a:solidFill>
                <a:latin typeface="Consolas"/>
              </a:rPr>
              <a:t>var</a:t>
            </a:r>
            <a:r>
              <a:rPr lang="en-US" sz="2400">
                <a:solidFill>
                  <a:prstClr val="black"/>
                </a:solidFill>
                <a:latin typeface="Consolas"/>
              </a:rPr>
              <a:t> o = </a:t>
            </a:r>
            <a:r>
              <a:rPr lang="en-US" sz="240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400">
                <a:solidFill>
                  <a:prstClr val="black"/>
                </a:solidFill>
                <a:latin typeface="Consolas"/>
              </a:rPr>
              <a:t> { Name = </a:t>
            </a:r>
            <a:r>
              <a:rPr lang="en-US" sz="2400">
                <a:solidFill>
                  <a:srgbClr val="A31515"/>
                </a:solidFill>
                <a:latin typeface="Consolas"/>
              </a:rPr>
              <a:t>"Jenny"</a:t>
            </a:r>
            <a:r>
              <a:rPr lang="en-US" sz="2400">
                <a:solidFill>
                  <a:prstClr val="black"/>
                </a:solidFill>
                <a:latin typeface="Consolas"/>
              </a:rPr>
              <a:t>, Age = 31 };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Anonymous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compiler </a:t>
            </a:r>
            <a:r>
              <a:rPr lang="fr-BE" smtClean="0"/>
              <a:t>create an associated class with correct properties.</a:t>
            </a:r>
            <a:endParaRPr lang="fr-BE"/>
          </a:p>
          <a:p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Linq and Lambda expressions</a:t>
            </a:r>
            <a:endParaRPr lang="fr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B118-324C-444F-B8B1-B3468781E7CB}" type="slidenum">
              <a:rPr lang="fr-BE" smtClean="0"/>
              <a:t>14</a:t>
            </a:fld>
            <a:endParaRPr lang="fr-BE"/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invGray">
          <a:xfrm>
            <a:off x="3933068" y="4060818"/>
            <a:ext cx="4327628" cy="1965741"/>
          </a:xfrm>
          <a:prstGeom prst="rect">
            <a:avLst/>
          </a:prstGeom>
          <a:noFill/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180000" tIns="18288" rIns="180000" bIns="18288" anchor="ctr"/>
          <a:lstStyle/>
          <a:p>
            <a:r>
              <a:rPr lang="fr-BE" sz="2400">
                <a:solidFill>
                  <a:srgbClr val="0000FF"/>
                </a:solidFill>
                <a:latin typeface="Consolas"/>
              </a:rPr>
              <a:t>class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2400">
                <a:solidFill>
                  <a:srgbClr val="2B91AF"/>
                </a:solidFill>
                <a:latin typeface="Consolas"/>
              </a:rPr>
              <a:t>XXX</a:t>
            </a:r>
            <a:endParaRPr lang="fr-BE" sz="2400">
              <a:solidFill>
                <a:prstClr val="black"/>
              </a:solidFill>
              <a:latin typeface="Consolas"/>
            </a:endParaRPr>
          </a:p>
          <a:p>
            <a:r>
              <a:rPr lang="fr-BE" sz="240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fr-BE" sz="2400">
                <a:solidFill>
                  <a:prstClr val="black"/>
                </a:solidFill>
                <a:latin typeface="Consolas"/>
              </a:rPr>
              <a:t>    </a:t>
            </a:r>
            <a:r>
              <a:rPr lang="fr-BE" sz="2400">
                <a:solidFill>
                  <a:srgbClr val="0000FF"/>
                </a:solidFill>
                <a:latin typeface="Consolas"/>
              </a:rPr>
              <a:t>public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2400">
                <a:solidFill>
                  <a:srgbClr val="0000FF"/>
                </a:solidFill>
                <a:latin typeface="Consolas"/>
              </a:rPr>
              <a:t>string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Name;</a:t>
            </a:r>
          </a:p>
          <a:p>
            <a:r>
              <a:rPr lang="fr-BE" sz="2400">
                <a:solidFill>
                  <a:prstClr val="black"/>
                </a:solidFill>
                <a:latin typeface="Consolas"/>
              </a:rPr>
              <a:t>    </a:t>
            </a:r>
            <a:r>
              <a:rPr lang="fr-BE" sz="2400">
                <a:solidFill>
                  <a:srgbClr val="0000FF"/>
                </a:solidFill>
                <a:latin typeface="Consolas"/>
              </a:rPr>
              <a:t>public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2400">
                <a:solidFill>
                  <a:srgbClr val="0000FF"/>
                </a:solidFill>
                <a:latin typeface="Consolas"/>
              </a:rPr>
              <a:t>int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Age;</a:t>
            </a:r>
          </a:p>
          <a:p>
            <a:r>
              <a:rPr lang="fr-BE" sz="2400" smtClean="0">
                <a:solidFill>
                  <a:prstClr val="black"/>
                </a:solidFill>
                <a:latin typeface="Consolas"/>
              </a:rPr>
              <a:t>}</a:t>
            </a:r>
            <a:endParaRPr lang="fr-BE" sz="240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 rot="20227659">
            <a:off x="2750243" y="3811774"/>
            <a:ext cx="619174" cy="1496448"/>
          </a:xfrm>
          <a:prstGeom prst="curvedRightArrow">
            <a:avLst>
              <a:gd name="adj1" fmla="val 41818"/>
              <a:gd name="adj2" fmla="val 83636"/>
              <a:gd name="adj3" fmla="val 33333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930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Anonymous Methods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Anonymous methods allow declaration of inline methods without having to define a named method.</a:t>
            </a:r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Linq and Lambda expressions</a:t>
            </a:r>
            <a:endParaRPr lang="fr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B118-324C-444F-B8B1-B3468781E7CB}" type="slidenum">
              <a:rPr lang="fr-BE" smtClean="0"/>
              <a:t>15</a:t>
            </a:fld>
            <a:endParaRPr lang="fr-BE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invGray">
          <a:xfrm>
            <a:off x="251520" y="3114877"/>
            <a:ext cx="8720868" cy="1466251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180000" tIns="18288" rIns="180000" bIns="18288" anchor="ctr"/>
          <a:lstStyle/>
          <a:p>
            <a:r>
              <a:rPr lang="fr-BE" sz="2000">
                <a:latin typeface="Consolas"/>
              </a:rPr>
              <a:t>time.Elapsed += </a:t>
            </a:r>
            <a:r>
              <a:rPr lang="fr-BE" sz="2000">
                <a:solidFill>
                  <a:srgbClr val="0000FF"/>
                </a:solidFill>
                <a:latin typeface="Consolas"/>
              </a:rPr>
              <a:t>delegate</a:t>
            </a:r>
            <a:r>
              <a:rPr lang="fr-BE" sz="2000">
                <a:solidFill>
                  <a:prstClr val="black"/>
                </a:solidFill>
                <a:latin typeface="Consolas"/>
              </a:rPr>
              <a:t>(</a:t>
            </a:r>
            <a:r>
              <a:rPr lang="fr-BE" sz="2000">
                <a:solidFill>
                  <a:srgbClr val="0000FF"/>
                </a:solidFill>
                <a:latin typeface="Consolas"/>
              </a:rPr>
              <a:t>object</a:t>
            </a:r>
            <a:r>
              <a:rPr lang="fr-BE" sz="200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2000">
                <a:solidFill>
                  <a:prstClr val="black"/>
                </a:solidFill>
                <a:latin typeface="Consolas"/>
              </a:rPr>
              <a:t>sender</a:t>
            </a:r>
            <a:r>
              <a:rPr lang="fr-BE" sz="2000" smtClean="0">
                <a:solidFill>
                  <a:prstClr val="black"/>
                </a:solidFill>
                <a:latin typeface="Consolas"/>
              </a:rPr>
              <a:t>, </a:t>
            </a:r>
            <a:r>
              <a:rPr lang="fr-BE" sz="2000" smtClean="0">
                <a:solidFill>
                  <a:srgbClr val="2B91AF"/>
                </a:solidFill>
                <a:latin typeface="Consolas"/>
              </a:rPr>
              <a:t>ElapsedEventArgs</a:t>
            </a:r>
            <a:r>
              <a:rPr lang="fr-BE" sz="200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2000">
                <a:solidFill>
                  <a:prstClr val="black"/>
                </a:solidFill>
                <a:latin typeface="Consolas"/>
              </a:rPr>
              <a:t>e)</a:t>
            </a:r>
          </a:p>
          <a:p>
            <a:r>
              <a:rPr lang="fr-BE" sz="200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fr-BE" sz="2000">
                <a:solidFill>
                  <a:prstClr val="black"/>
                </a:solidFill>
                <a:latin typeface="Consolas"/>
              </a:rPr>
              <a:t>    </a:t>
            </a:r>
            <a:r>
              <a:rPr lang="fr-BE" sz="2000" smtClean="0">
                <a:solidFill>
                  <a:srgbClr val="2B91AF"/>
                </a:solidFill>
                <a:latin typeface="Consolas"/>
              </a:rPr>
              <a:t>// ...</a:t>
            </a:r>
            <a:endParaRPr lang="fr-BE" sz="2000">
              <a:solidFill>
                <a:prstClr val="black"/>
              </a:solidFill>
              <a:latin typeface="Consolas"/>
            </a:endParaRPr>
          </a:p>
          <a:p>
            <a:r>
              <a:rPr lang="fr-BE" sz="2000">
                <a:solidFill>
                  <a:prstClr val="black"/>
                </a:solidFill>
                <a:latin typeface="Consolas"/>
              </a:rPr>
              <a:t>};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invGray">
          <a:xfrm>
            <a:off x="251520" y="4897150"/>
            <a:ext cx="8709600" cy="491435"/>
          </a:xfrm>
          <a:prstGeom prst="rect">
            <a:avLst/>
          </a:prstGeom>
          <a:noFill/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180000" tIns="18288" rIns="180000" bIns="18288" anchor="ctr"/>
          <a:lstStyle/>
          <a:p>
            <a:r>
              <a:rPr lang="fr-BE" sz="2000">
                <a:latin typeface="Consolas"/>
              </a:rPr>
              <a:t>time.Elapsed += </a:t>
            </a:r>
            <a:r>
              <a:rPr lang="fr-BE" sz="2000">
                <a:solidFill>
                  <a:srgbClr val="0000FF"/>
                </a:solidFill>
                <a:latin typeface="Consolas"/>
              </a:rPr>
              <a:t>new</a:t>
            </a:r>
            <a:r>
              <a:rPr lang="fr-BE" sz="200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2000">
                <a:solidFill>
                  <a:srgbClr val="2B91AF"/>
                </a:solidFill>
                <a:latin typeface="Consolas"/>
              </a:rPr>
              <a:t>ElapsedEventHandler</a:t>
            </a:r>
            <a:r>
              <a:rPr lang="fr-BE" sz="2000">
                <a:solidFill>
                  <a:prstClr val="black"/>
                </a:solidFill>
                <a:latin typeface="Consolas"/>
              </a:rPr>
              <a:t>(time_Elapsed);</a:t>
            </a: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invGray">
          <a:xfrm>
            <a:off x="251520" y="5388586"/>
            <a:ext cx="8709600" cy="1280774"/>
          </a:xfrm>
          <a:prstGeom prst="rect">
            <a:avLst/>
          </a:prstGeom>
          <a:noFill/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180000" tIns="18288" rIns="180000" bIns="18288" anchor="ctr"/>
          <a:lstStyle/>
          <a:p>
            <a:r>
              <a:rPr lang="fr-BE" sz="2000" smtClean="0">
                <a:solidFill>
                  <a:srgbClr val="0000FF"/>
                </a:solidFill>
                <a:latin typeface="Consolas"/>
              </a:rPr>
              <a:t>private void</a:t>
            </a:r>
            <a:r>
              <a:rPr lang="fr-BE" sz="200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2000">
                <a:solidFill>
                  <a:prstClr val="black"/>
                </a:solidFill>
                <a:latin typeface="Consolas"/>
              </a:rPr>
              <a:t>time_Elapsed(</a:t>
            </a:r>
            <a:r>
              <a:rPr lang="fr-BE" sz="2000">
                <a:solidFill>
                  <a:srgbClr val="0000FF"/>
                </a:solidFill>
                <a:latin typeface="Consolas"/>
              </a:rPr>
              <a:t>object</a:t>
            </a:r>
            <a:r>
              <a:rPr lang="fr-BE" sz="2000">
                <a:solidFill>
                  <a:prstClr val="black"/>
                </a:solidFill>
                <a:latin typeface="Consolas"/>
              </a:rPr>
              <a:t> sender, </a:t>
            </a:r>
            <a:r>
              <a:rPr lang="fr-BE" sz="2000">
                <a:solidFill>
                  <a:srgbClr val="2B91AF"/>
                </a:solidFill>
                <a:latin typeface="Consolas"/>
              </a:rPr>
              <a:t>ElapsedEventArgs</a:t>
            </a:r>
            <a:r>
              <a:rPr lang="fr-BE" sz="2000">
                <a:solidFill>
                  <a:prstClr val="black"/>
                </a:solidFill>
                <a:latin typeface="Consolas"/>
              </a:rPr>
              <a:t> e)</a:t>
            </a:r>
          </a:p>
          <a:p>
            <a:r>
              <a:rPr lang="fr-BE" sz="200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fr-BE" sz="2000">
                <a:solidFill>
                  <a:prstClr val="black"/>
                </a:solidFill>
                <a:latin typeface="Consolas"/>
              </a:rPr>
              <a:t>    </a:t>
            </a:r>
            <a:r>
              <a:rPr lang="fr-BE" sz="2000">
                <a:solidFill>
                  <a:srgbClr val="2B91AF"/>
                </a:solidFill>
                <a:latin typeface="Consolas"/>
              </a:rPr>
              <a:t>// ...</a:t>
            </a:r>
            <a:endParaRPr lang="fr-BE" sz="2000">
              <a:solidFill>
                <a:srgbClr val="2B91AF"/>
              </a:solidFill>
              <a:latin typeface="Consolas"/>
            </a:endParaRPr>
          </a:p>
          <a:p>
            <a:r>
              <a:rPr lang="fr-BE" sz="2000">
                <a:solidFill>
                  <a:prstClr val="black"/>
                </a:solidFill>
                <a:latin typeface="Consolas"/>
              </a:rPr>
              <a:t>}</a:t>
            </a: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 rot="21283279" flipH="1">
            <a:off x="8384149" y="3871368"/>
            <a:ext cx="520506" cy="1496448"/>
          </a:xfrm>
          <a:prstGeom prst="curvedRightArrow">
            <a:avLst>
              <a:gd name="adj1" fmla="val 41818"/>
              <a:gd name="adj2" fmla="val 101739"/>
              <a:gd name="adj3" fmla="val 33333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60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Lambda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Predicates are simply generic Delegates which have been defined in .NET </a:t>
            </a:r>
            <a:r>
              <a:rPr lang="en-US" smtClean="0"/>
              <a:t>2.0</a:t>
            </a:r>
          </a:p>
          <a:p>
            <a:endParaRPr lang="en-US"/>
          </a:p>
          <a:p>
            <a:endParaRPr lang="en-US" smtClean="0"/>
          </a:p>
          <a:p>
            <a:r>
              <a:rPr lang="en-US" smtClean="0"/>
              <a:t>Example</a:t>
            </a:r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Linq and Lambda expressions</a:t>
            </a:r>
            <a:endParaRPr lang="fr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B118-324C-444F-B8B1-B3468781E7CB}" type="slidenum">
              <a:rPr lang="fr-BE" smtClean="0"/>
              <a:t>16</a:t>
            </a:fld>
            <a:endParaRPr lang="fr-BE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invGray">
          <a:xfrm>
            <a:off x="755576" y="2636912"/>
            <a:ext cx="8064896" cy="576064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180000" tIns="18288" rIns="180000" bIns="18288" anchor="ctr"/>
          <a:lstStyle/>
          <a:p>
            <a:r>
              <a:rPr lang="fr-BE" sz="2400">
                <a:solidFill>
                  <a:srgbClr val="0000FF"/>
                </a:solidFill>
                <a:latin typeface="Consolas"/>
              </a:rPr>
              <a:t>public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2400">
                <a:solidFill>
                  <a:srgbClr val="0000FF"/>
                </a:solidFill>
                <a:latin typeface="Consolas"/>
              </a:rPr>
              <a:t>delegate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2400">
                <a:solidFill>
                  <a:srgbClr val="0000FF"/>
                </a:solidFill>
                <a:latin typeface="Consolas"/>
              </a:rPr>
              <a:t>bool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2400">
                <a:solidFill>
                  <a:srgbClr val="2B91AF"/>
                </a:solidFill>
                <a:latin typeface="Consolas"/>
              </a:rPr>
              <a:t>Predicate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&lt;T&gt;(T obj</a:t>
            </a:r>
            <a:r>
              <a:rPr lang="fr-BE" sz="2400" smtClean="0">
                <a:solidFill>
                  <a:prstClr val="black"/>
                </a:solidFill>
                <a:latin typeface="Consolas"/>
              </a:rPr>
              <a:t>);</a:t>
            </a:r>
            <a:endParaRPr lang="fr-BE" sz="240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invGray">
          <a:xfrm>
            <a:off x="755576" y="4437112"/>
            <a:ext cx="8064896" cy="1368152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180000" tIns="18288" rIns="180000" bIns="18288" anchor="ctr"/>
          <a:lstStyle/>
          <a:p>
            <a:r>
              <a:rPr lang="fr-BE" sz="2400">
                <a:solidFill>
                  <a:srgbClr val="0000FF"/>
                </a:solidFill>
                <a:latin typeface="Consolas"/>
              </a:rPr>
              <a:t>public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2400">
                <a:solidFill>
                  <a:srgbClr val="2B91AF"/>
                </a:solidFill>
                <a:latin typeface="Consolas"/>
              </a:rPr>
              <a:t>List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&lt;T&gt; FindAll(</a:t>
            </a:r>
            <a:r>
              <a:rPr lang="fr-BE" sz="2400">
                <a:solidFill>
                  <a:srgbClr val="2B91AF"/>
                </a:solidFill>
                <a:latin typeface="Consolas"/>
              </a:rPr>
              <a:t>Predicate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&lt;T&gt; match</a:t>
            </a:r>
            <a:r>
              <a:rPr lang="fr-BE" sz="2400" smtClean="0">
                <a:solidFill>
                  <a:prstClr val="black"/>
                </a:solidFill>
                <a:latin typeface="Consolas"/>
              </a:rPr>
              <a:t>)</a:t>
            </a:r>
          </a:p>
          <a:p>
            <a:r>
              <a:rPr lang="fr-BE" sz="2400">
                <a:solidFill>
                  <a:srgbClr val="0000FF"/>
                </a:solidFill>
                <a:latin typeface="Consolas"/>
              </a:rPr>
              <a:t>public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2400">
                <a:solidFill>
                  <a:srgbClr val="0000FF"/>
                </a:solidFill>
                <a:latin typeface="Consolas"/>
              </a:rPr>
              <a:t>int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FindIndex(</a:t>
            </a:r>
            <a:r>
              <a:rPr lang="fr-BE" sz="2400">
                <a:solidFill>
                  <a:srgbClr val="2B91AF"/>
                </a:solidFill>
                <a:latin typeface="Consolas"/>
              </a:rPr>
              <a:t>Predicate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&lt;T&gt; match</a:t>
            </a:r>
            <a:r>
              <a:rPr lang="fr-BE" sz="2400" smtClean="0">
                <a:solidFill>
                  <a:prstClr val="black"/>
                </a:solidFill>
                <a:latin typeface="Consolas"/>
              </a:rPr>
              <a:t>)</a:t>
            </a:r>
          </a:p>
          <a:p>
            <a:r>
              <a:rPr lang="fr-BE" sz="2400" smtClean="0">
                <a:solidFill>
                  <a:prstClr val="black"/>
                </a:solidFill>
                <a:latin typeface="Consolas"/>
              </a:rPr>
              <a:t>...</a:t>
            </a:r>
            <a:endParaRPr lang="fr-BE" sz="2400">
              <a:solidFill>
                <a:prstClr val="black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417175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Lambda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mtClean="0"/>
              <a:t>Predicate</a:t>
            </a:r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Linq and Lambda expressions</a:t>
            </a:r>
            <a:endParaRPr lang="fr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B118-324C-444F-B8B1-B3468781E7CB}" type="slidenum">
              <a:rPr lang="fr-BE" smtClean="0"/>
              <a:t>17</a:t>
            </a:fld>
            <a:endParaRPr lang="fr-BE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invGray">
          <a:xfrm>
            <a:off x="611560" y="2132856"/>
            <a:ext cx="8424936" cy="2448272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180000" tIns="18288" rIns="180000" bIns="18288" anchor="ctr"/>
          <a:lstStyle/>
          <a:p>
            <a:r>
              <a:rPr lang="fr-BE" sz="2400">
                <a:solidFill>
                  <a:srgbClr val="2B91AF"/>
                </a:solidFill>
                <a:latin typeface="Consolas"/>
              </a:rPr>
              <a:t>List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&lt;</a:t>
            </a:r>
            <a:r>
              <a:rPr lang="fr-BE" sz="2400">
                <a:solidFill>
                  <a:srgbClr val="2B91AF"/>
                </a:solidFill>
                <a:latin typeface="Consolas"/>
              </a:rPr>
              <a:t>Person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&gt; people = </a:t>
            </a:r>
            <a:r>
              <a:rPr lang="fr-BE" sz="2400">
                <a:solidFill>
                  <a:srgbClr val="2B91AF"/>
                </a:solidFill>
                <a:latin typeface="Consolas"/>
              </a:rPr>
              <a:t>Person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.GetPeople();</a:t>
            </a:r>
          </a:p>
          <a:p>
            <a:endParaRPr lang="fr-BE" sz="2400">
              <a:solidFill>
                <a:prstClr val="black"/>
              </a:solidFill>
              <a:latin typeface="Consolas"/>
            </a:endParaRPr>
          </a:p>
          <a:p>
            <a:r>
              <a:rPr lang="en-US" sz="2400">
                <a:solidFill>
                  <a:srgbClr val="2B91AF"/>
                </a:solidFill>
                <a:latin typeface="Consolas"/>
              </a:rPr>
              <a:t>List</a:t>
            </a:r>
            <a:r>
              <a:rPr lang="en-US" sz="240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400">
                <a:solidFill>
                  <a:srgbClr val="2B91AF"/>
                </a:solidFill>
                <a:latin typeface="Consolas"/>
              </a:rPr>
              <a:t>Person</a:t>
            </a:r>
            <a:r>
              <a:rPr lang="en-US" sz="2400">
                <a:solidFill>
                  <a:prstClr val="black"/>
                </a:solidFill>
                <a:latin typeface="Consolas"/>
              </a:rPr>
              <a:t>&gt; married = </a:t>
            </a:r>
            <a:r>
              <a:rPr lang="en-US" sz="2400" smtClean="0">
                <a:solidFill>
                  <a:prstClr val="black"/>
                </a:solidFill>
                <a:latin typeface="Consolas"/>
              </a:rPr>
              <a:t>people.FindAll(</a:t>
            </a:r>
          </a:p>
          <a:p>
            <a:r>
              <a:rPr lang="en-US" sz="2400" smtClean="0">
                <a:solidFill>
                  <a:prstClr val="black"/>
                </a:solidFill>
                <a:latin typeface="Consolas"/>
              </a:rPr>
              <a:t>     </a:t>
            </a:r>
            <a:r>
              <a:rPr lang="en-US" sz="2400" smtClean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40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>
                <a:solidFill>
                  <a:srgbClr val="2B91AF"/>
                </a:solidFill>
                <a:latin typeface="Consolas"/>
              </a:rPr>
              <a:t>Predicate</a:t>
            </a:r>
            <a:r>
              <a:rPr lang="en-US" sz="240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400">
                <a:solidFill>
                  <a:srgbClr val="2B91AF"/>
                </a:solidFill>
                <a:latin typeface="Consolas"/>
              </a:rPr>
              <a:t>Person</a:t>
            </a:r>
            <a:r>
              <a:rPr lang="en-US" sz="2400" smtClean="0">
                <a:solidFill>
                  <a:prstClr val="black"/>
                </a:solidFill>
                <a:latin typeface="Consolas"/>
              </a:rPr>
              <a:t>&gt;( PersonIsMarried )</a:t>
            </a:r>
          </a:p>
          <a:p>
            <a:r>
              <a:rPr lang="en-US" sz="2400" smtClean="0">
                <a:solidFill>
                  <a:prstClr val="black"/>
                </a:solidFill>
                <a:latin typeface="Consolas"/>
              </a:rPr>
              <a:t>    );</a:t>
            </a:r>
            <a:endParaRPr lang="en-US" sz="240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invGray">
          <a:xfrm>
            <a:off x="2404293" y="4979310"/>
            <a:ext cx="6624736" cy="1590824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180000" tIns="18288" rIns="180000" bIns="18288" anchor="ctr"/>
          <a:lstStyle/>
          <a:p>
            <a:r>
              <a:rPr lang="fr-BE" sz="2400">
                <a:solidFill>
                  <a:srgbClr val="0000FF"/>
                </a:solidFill>
                <a:latin typeface="Consolas"/>
              </a:rPr>
              <a:t>static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2400">
                <a:solidFill>
                  <a:srgbClr val="0000FF"/>
                </a:solidFill>
                <a:latin typeface="Consolas"/>
              </a:rPr>
              <a:t>bool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PersonIsMarried(</a:t>
            </a:r>
            <a:r>
              <a:rPr lang="fr-BE" sz="2400">
                <a:solidFill>
                  <a:srgbClr val="2B91AF"/>
                </a:solidFill>
                <a:latin typeface="Consolas"/>
              </a:rPr>
              <a:t>Person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p)</a:t>
            </a:r>
          </a:p>
          <a:p>
            <a:r>
              <a:rPr lang="fr-BE" sz="240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fr-BE" sz="2400">
                <a:solidFill>
                  <a:prstClr val="black"/>
                </a:solidFill>
                <a:latin typeface="Consolas"/>
              </a:rPr>
              <a:t>    </a:t>
            </a:r>
            <a:r>
              <a:rPr lang="fr-BE" sz="2400">
                <a:solidFill>
                  <a:srgbClr val="0000FF"/>
                </a:solidFill>
                <a:latin typeface="Consolas"/>
              </a:rPr>
              <a:t>return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p.IsMarried;</a:t>
            </a:r>
          </a:p>
          <a:p>
            <a:r>
              <a:rPr lang="fr-BE" sz="2400" smtClean="0">
                <a:solidFill>
                  <a:prstClr val="black"/>
                </a:solidFill>
                <a:latin typeface="Consolas"/>
              </a:rPr>
              <a:t>}</a:t>
            </a:r>
            <a:endParaRPr lang="fr-BE" sz="2400">
              <a:solidFill>
                <a:prstClr val="black"/>
              </a:solidFill>
              <a:latin typeface="Consola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542856" y="3561580"/>
            <a:ext cx="3533080" cy="1854498"/>
            <a:chOff x="4542856" y="3561580"/>
            <a:chExt cx="3533080" cy="1854498"/>
          </a:xfrm>
        </p:grpSpPr>
        <p:sp>
          <p:nvSpPr>
            <p:cNvPr id="8" name="Rectangle 7"/>
            <p:cNvSpPr/>
            <p:nvPr/>
          </p:nvSpPr>
          <p:spPr>
            <a:xfrm>
              <a:off x="5436096" y="3561580"/>
              <a:ext cx="2639840" cy="3571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542856" y="5058890"/>
              <a:ext cx="2639840" cy="3571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10" name="Down Arrow 9"/>
            <p:cNvSpPr/>
            <p:nvPr/>
          </p:nvSpPr>
          <p:spPr>
            <a:xfrm rot="1800000">
              <a:off x="5998124" y="4160212"/>
              <a:ext cx="326666" cy="756084"/>
            </a:xfrm>
            <a:prstGeom prst="down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</p:spTree>
    <p:extLst>
      <p:ext uri="{BB962C8B-B14F-4D97-AF65-F5344CB8AC3E}">
        <p14:creationId xmlns:p14="http://schemas.microsoft.com/office/powerpoint/2010/main" val="1183505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Lambda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mtClean="0"/>
              <a:t>Anonymous Method</a:t>
            </a:r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Linq and Lambda expressions</a:t>
            </a:r>
            <a:endParaRPr lang="fr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B118-324C-444F-B8B1-B3468781E7CB}" type="slidenum">
              <a:rPr lang="fr-BE" smtClean="0"/>
              <a:t>18</a:t>
            </a:fld>
            <a:endParaRPr lang="fr-BE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invGray">
          <a:xfrm>
            <a:off x="611560" y="2132856"/>
            <a:ext cx="8424936" cy="2448272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180000" tIns="18288" rIns="180000" bIns="18288" anchor="ctr"/>
          <a:lstStyle/>
          <a:p>
            <a:r>
              <a:rPr lang="fr-BE" sz="2400">
                <a:solidFill>
                  <a:srgbClr val="2B91AF"/>
                </a:solidFill>
                <a:latin typeface="Consolas"/>
              </a:rPr>
              <a:t>List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&lt;</a:t>
            </a:r>
            <a:r>
              <a:rPr lang="fr-BE" sz="2400">
                <a:solidFill>
                  <a:srgbClr val="2B91AF"/>
                </a:solidFill>
                <a:latin typeface="Consolas"/>
              </a:rPr>
              <a:t>Person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&gt; people = </a:t>
            </a:r>
            <a:r>
              <a:rPr lang="fr-BE" sz="2400">
                <a:solidFill>
                  <a:srgbClr val="2B91AF"/>
                </a:solidFill>
                <a:latin typeface="Consolas"/>
              </a:rPr>
              <a:t>Person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.GetPeople();</a:t>
            </a:r>
          </a:p>
          <a:p>
            <a:endParaRPr lang="fr-BE" sz="2400">
              <a:solidFill>
                <a:prstClr val="black"/>
              </a:solidFill>
              <a:latin typeface="Consolas"/>
            </a:endParaRPr>
          </a:p>
          <a:p>
            <a:r>
              <a:rPr lang="fr-BE" sz="2400">
                <a:solidFill>
                  <a:srgbClr val="2B91AF"/>
                </a:solidFill>
                <a:latin typeface="Consolas"/>
              </a:rPr>
              <a:t>List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&lt;</a:t>
            </a:r>
            <a:r>
              <a:rPr lang="fr-BE" sz="2400">
                <a:solidFill>
                  <a:srgbClr val="2B91AF"/>
                </a:solidFill>
                <a:latin typeface="Consolas"/>
              </a:rPr>
              <a:t>Person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&gt; married = people.FindAll(</a:t>
            </a:r>
          </a:p>
          <a:p>
            <a:r>
              <a:rPr lang="fr-BE" sz="2400" smtClean="0">
                <a:solidFill>
                  <a:prstClr val="black"/>
                </a:solidFill>
                <a:latin typeface="Consolas"/>
              </a:rPr>
              <a:t>     </a:t>
            </a:r>
            <a:r>
              <a:rPr lang="fr-BE" sz="2400">
                <a:solidFill>
                  <a:srgbClr val="0000FF"/>
                </a:solidFill>
                <a:latin typeface="Consolas"/>
              </a:rPr>
              <a:t>delegate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(</a:t>
            </a:r>
            <a:r>
              <a:rPr lang="fr-BE" sz="2400">
                <a:solidFill>
                  <a:srgbClr val="2B91AF"/>
                </a:solidFill>
                <a:latin typeface="Consolas"/>
              </a:rPr>
              <a:t>Person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p) </a:t>
            </a:r>
            <a:r>
              <a:rPr lang="fr-BE" sz="2400" smtClean="0">
                <a:solidFill>
                  <a:prstClr val="black"/>
                </a:solidFill>
                <a:latin typeface="Consolas"/>
              </a:rPr>
              <a:t>   {</a:t>
            </a:r>
            <a:r>
              <a:rPr lang="fr-BE" sz="2400" smtClean="0">
                <a:solidFill>
                  <a:srgbClr val="0000FF"/>
                </a:solidFill>
                <a:latin typeface="Consolas"/>
              </a:rPr>
              <a:t>return</a:t>
            </a:r>
            <a:r>
              <a:rPr lang="fr-BE" sz="240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p.IsMarried</a:t>
            </a:r>
            <a:r>
              <a:rPr lang="fr-BE" sz="2400" smtClean="0">
                <a:solidFill>
                  <a:prstClr val="black"/>
                </a:solidFill>
                <a:latin typeface="Consolas"/>
              </a:rPr>
              <a:t>;}</a:t>
            </a:r>
            <a:endParaRPr lang="fr-BE" sz="2400">
              <a:solidFill>
                <a:prstClr val="black"/>
              </a:solidFill>
              <a:latin typeface="Consolas"/>
            </a:endParaRPr>
          </a:p>
          <a:p>
            <a:r>
              <a:rPr lang="fr-BE" sz="2400">
                <a:solidFill>
                  <a:prstClr val="black"/>
                </a:solidFill>
                <a:latin typeface="Consolas"/>
              </a:rPr>
              <a:t>    );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19672" y="3561580"/>
            <a:ext cx="7272808" cy="3571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05559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Lambda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mtClean="0"/>
              <a:t>Lambda Expression</a:t>
            </a:r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Linq and Lambda expressions</a:t>
            </a:r>
            <a:endParaRPr lang="fr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B118-324C-444F-B8B1-B3468781E7CB}" type="slidenum">
              <a:rPr lang="fr-BE" smtClean="0"/>
              <a:t>19</a:t>
            </a:fld>
            <a:endParaRPr lang="fr-BE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invGray">
          <a:xfrm>
            <a:off x="611560" y="2132856"/>
            <a:ext cx="8424936" cy="2448272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180000" tIns="18288" rIns="180000" bIns="18288" anchor="ctr"/>
          <a:lstStyle/>
          <a:p>
            <a:r>
              <a:rPr lang="fr-BE" sz="2400">
                <a:solidFill>
                  <a:srgbClr val="2B91AF"/>
                </a:solidFill>
                <a:latin typeface="Consolas"/>
              </a:rPr>
              <a:t>List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&lt;</a:t>
            </a:r>
            <a:r>
              <a:rPr lang="fr-BE" sz="2400">
                <a:solidFill>
                  <a:srgbClr val="2B91AF"/>
                </a:solidFill>
                <a:latin typeface="Consolas"/>
              </a:rPr>
              <a:t>Person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&gt; people = </a:t>
            </a:r>
            <a:r>
              <a:rPr lang="fr-BE" sz="2400">
                <a:solidFill>
                  <a:srgbClr val="2B91AF"/>
                </a:solidFill>
                <a:latin typeface="Consolas"/>
              </a:rPr>
              <a:t>Person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.GetPeople();</a:t>
            </a:r>
          </a:p>
          <a:p>
            <a:endParaRPr lang="fr-BE" sz="2400">
              <a:solidFill>
                <a:prstClr val="black"/>
              </a:solidFill>
              <a:latin typeface="Consolas"/>
            </a:endParaRPr>
          </a:p>
          <a:p>
            <a:r>
              <a:rPr lang="fr-BE" sz="2400">
                <a:solidFill>
                  <a:srgbClr val="2B91AF"/>
                </a:solidFill>
                <a:latin typeface="Consolas"/>
              </a:rPr>
              <a:t>List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&lt;</a:t>
            </a:r>
            <a:r>
              <a:rPr lang="fr-BE" sz="2400">
                <a:solidFill>
                  <a:srgbClr val="2B91AF"/>
                </a:solidFill>
                <a:latin typeface="Consolas"/>
              </a:rPr>
              <a:t>Person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&gt; married = people.FindAll(</a:t>
            </a:r>
          </a:p>
          <a:p>
            <a:r>
              <a:rPr lang="fr-BE" sz="2400" smtClean="0">
                <a:solidFill>
                  <a:prstClr val="black"/>
                </a:solidFill>
                <a:latin typeface="Consolas"/>
              </a:rPr>
              <a:t>     </a:t>
            </a:r>
            <a:r>
              <a:rPr lang="fr-BE" sz="2400" smtClean="0">
                <a:solidFill>
                  <a:srgbClr val="0000FF"/>
                </a:solidFill>
                <a:latin typeface="Consolas"/>
              </a:rPr>
              <a:t>        </a:t>
            </a:r>
            <a:r>
              <a:rPr lang="fr-BE" sz="240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fr-BE" sz="2400">
                <a:solidFill>
                  <a:srgbClr val="2B91AF"/>
                </a:solidFill>
                <a:latin typeface="Consolas"/>
              </a:rPr>
              <a:t>Person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p) </a:t>
            </a:r>
            <a:r>
              <a:rPr lang="fr-BE" sz="2400" smtClean="0">
                <a:solidFill>
                  <a:schemeClr val="tx1"/>
                </a:solidFill>
                <a:latin typeface="Consolas"/>
              </a:rPr>
              <a:t>=&gt;</a:t>
            </a:r>
            <a:r>
              <a:rPr lang="fr-BE" sz="2400" smtClean="0">
                <a:solidFill>
                  <a:prstClr val="black"/>
                </a:solidFill>
                <a:latin typeface="Consolas"/>
              </a:rPr>
              <a:t> {</a:t>
            </a:r>
            <a:r>
              <a:rPr lang="fr-BE" sz="2400" smtClean="0">
                <a:solidFill>
                  <a:srgbClr val="0000FF"/>
                </a:solidFill>
                <a:latin typeface="Consolas"/>
              </a:rPr>
              <a:t>return</a:t>
            </a:r>
            <a:r>
              <a:rPr lang="fr-BE" sz="240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p.IsMarried</a:t>
            </a:r>
            <a:r>
              <a:rPr lang="fr-BE" sz="2400" smtClean="0">
                <a:solidFill>
                  <a:prstClr val="black"/>
                </a:solidFill>
                <a:latin typeface="Consolas"/>
              </a:rPr>
              <a:t>;}</a:t>
            </a:r>
            <a:endParaRPr lang="fr-BE" sz="2400">
              <a:solidFill>
                <a:prstClr val="black"/>
              </a:solidFill>
              <a:latin typeface="Consolas"/>
            </a:endParaRPr>
          </a:p>
          <a:p>
            <a:r>
              <a:rPr lang="fr-BE" sz="2400">
                <a:solidFill>
                  <a:prstClr val="black"/>
                </a:solidFill>
                <a:latin typeface="Consolas"/>
              </a:rPr>
              <a:t>    );</a:t>
            </a:r>
          </a:p>
        </p:txBody>
      </p:sp>
      <p:sp>
        <p:nvSpPr>
          <p:cNvPr id="8" name="Rectangle 7"/>
          <p:cNvSpPr/>
          <p:nvPr/>
        </p:nvSpPr>
        <p:spPr>
          <a:xfrm>
            <a:off x="4716016" y="3561580"/>
            <a:ext cx="576064" cy="3571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37878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Denis Voituron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Support </a:t>
            </a:r>
            <a:r>
              <a:rPr lang="en-US" dirty="0"/>
              <a:t>and consulting for software architects and developers</a:t>
            </a:r>
          </a:p>
          <a:p>
            <a:pPr lvl="1"/>
            <a:r>
              <a:rPr lang="en-US" dirty="0"/>
              <a:t>Architectural Consulting and Prototyping</a:t>
            </a:r>
          </a:p>
          <a:p>
            <a:pPr lvl="1"/>
            <a:r>
              <a:rPr lang="en-US" dirty="0" smtClean="0"/>
              <a:t>Developer Coaching </a:t>
            </a:r>
            <a:r>
              <a:rPr lang="en-US" dirty="0"/>
              <a:t>and </a:t>
            </a:r>
            <a:r>
              <a:rPr lang="en-US" dirty="0" smtClean="0"/>
              <a:t>Training</a:t>
            </a:r>
            <a:endParaRPr lang="en-US" dirty="0"/>
          </a:p>
          <a:p>
            <a:pPr lvl="1"/>
            <a:r>
              <a:rPr lang="en-US" dirty="0"/>
              <a:t>Application Optimization, Troubleshooting, Debugging</a:t>
            </a:r>
          </a:p>
          <a:p>
            <a:pPr lvl="1"/>
            <a:r>
              <a:rPr lang="en-US" dirty="0"/>
              <a:t>Architecture and Code Reviews</a:t>
            </a:r>
          </a:p>
          <a:p>
            <a:endParaRPr lang="en-US" dirty="0"/>
          </a:p>
          <a:p>
            <a:r>
              <a:rPr lang="en-US" smtClean="0"/>
              <a:t>Webcasts, Slides </a:t>
            </a:r>
            <a:r>
              <a:rPr lang="en-US" dirty="0" smtClean="0"/>
              <a:t>&amp; Samples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http://www.dvoituron.be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smtClean="0"/>
              <a:t>denis.voituron@trasysgroup.com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Linq and Lambda expressions</a:t>
            </a:r>
            <a:endParaRPr lang="fr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B118-324C-444F-B8B1-B3468781E7CB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99235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Lambda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/>
              <a:t>Anonymous types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Linq and Lambda expressions</a:t>
            </a:r>
            <a:endParaRPr lang="fr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B118-324C-444F-B8B1-B3468781E7CB}" type="slidenum">
              <a:rPr lang="fr-BE" smtClean="0"/>
              <a:t>20</a:t>
            </a:fld>
            <a:endParaRPr lang="fr-BE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invGray">
          <a:xfrm>
            <a:off x="611560" y="2132856"/>
            <a:ext cx="8424936" cy="2448272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180000" tIns="18288" rIns="180000" bIns="18288" anchor="ctr"/>
          <a:lstStyle/>
          <a:p>
            <a:r>
              <a:rPr lang="fr-BE" sz="2400">
                <a:solidFill>
                  <a:srgbClr val="2B91AF"/>
                </a:solidFill>
                <a:latin typeface="Consolas"/>
              </a:rPr>
              <a:t>List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&lt;</a:t>
            </a:r>
            <a:r>
              <a:rPr lang="fr-BE" sz="2400">
                <a:solidFill>
                  <a:srgbClr val="2B91AF"/>
                </a:solidFill>
                <a:latin typeface="Consolas"/>
              </a:rPr>
              <a:t>Person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&gt; people = </a:t>
            </a:r>
            <a:r>
              <a:rPr lang="fr-BE" sz="2400">
                <a:solidFill>
                  <a:srgbClr val="2B91AF"/>
                </a:solidFill>
                <a:latin typeface="Consolas"/>
              </a:rPr>
              <a:t>Person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.GetPeople();</a:t>
            </a:r>
          </a:p>
          <a:p>
            <a:endParaRPr lang="fr-BE" sz="2400">
              <a:solidFill>
                <a:prstClr val="black"/>
              </a:solidFill>
              <a:latin typeface="Consolas"/>
            </a:endParaRPr>
          </a:p>
          <a:p>
            <a:r>
              <a:rPr lang="fr-BE" sz="2400">
                <a:solidFill>
                  <a:srgbClr val="2B91AF"/>
                </a:solidFill>
                <a:latin typeface="Consolas"/>
              </a:rPr>
              <a:t>List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&lt;</a:t>
            </a:r>
            <a:r>
              <a:rPr lang="fr-BE" sz="2400">
                <a:solidFill>
                  <a:srgbClr val="2B91AF"/>
                </a:solidFill>
                <a:latin typeface="Consolas"/>
              </a:rPr>
              <a:t>Person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&gt; married = people.FindAll(</a:t>
            </a:r>
          </a:p>
          <a:p>
            <a:r>
              <a:rPr lang="fr-BE" sz="2400" smtClean="0">
                <a:solidFill>
                  <a:prstClr val="black"/>
                </a:solidFill>
                <a:latin typeface="Consolas"/>
              </a:rPr>
              <a:t>     </a:t>
            </a:r>
            <a:r>
              <a:rPr lang="fr-BE" sz="2400" smtClean="0">
                <a:solidFill>
                  <a:srgbClr val="0000FF"/>
                </a:solidFill>
                <a:latin typeface="Consolas"/>
              </a:rPr>
              <a:t>        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2400" smtClean="0">
                <a:solidFill>
                  <a:prstClr val="black"/>
                </a:solidFill>
                <a:latin typeface="Consolas"/>
              </a:rPr>
              <a:t>       p  </a:t>
            </a:r>
            <a:r>
              <a:rPr lang="fr-BE" sz="2400" smtClean="0">
                <a:solidFill>
                  <a:schemeClr val="tx1"/>
                </a:solidFill>
                <a:latin typeface="Consolas"/>
              </a:rPr>
              <a:t>=&gt;</a:t>
            </a:r>
            <a:r>
              <a:rPr lang="fr-BE" sz="2400" smtClean="0">
                <a:solidFill>
                  <a:prstClr val="black"/>
                </a:solidFill>
                <a:latin typeface="Consolas"/>
              </a:rPr>
              <a:t>         p.IsMarried</a:t>
            </a:r>
            <a:endParaRPr lang="fr-BE" sz="2400">
              <a:solidFill>
                <a:prstClr val="black"/>
              </a:solidFill>
              <a:latin typeface="Consolas"/>
            </a:endParaRPr>
          </a:p>
          <a:p>
            <a:r>
              <a:rPr lang="fr-BE" sz="2400">
                <a:solidFill>
                  <a:prstClr val="black"/>
                </a:solidFill>
                <a:latin typeface="Consolas"/>
              </a:rPr>
              <a:t>    );</a:t>
            </a:r>
          </a:p>
        </p:txBody>
      </p:sp>
    </p:spTree>
    <p:extLst>
      <p:ext uri="{BB962C8B-B14F-4D97-AF65-F5344CB8AC3E}">
        <p14:creationId xmlns:p14="http://schemas.microsoft.com/office/powerpoint/2010/main" val="2787975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Extension Methods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Extend </a:t>
            </a:r>
            <a:r>
              <a:rPr lang="en-US"/>
              <a:t>existing types with new </a:t>
            </a:r>
            <a:r>
              <a:rPr lang="en-US" smtClean="0"/>
              <a:t>methods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Linq and Lambda expressions</a:t>
            </a:r>
            <a:endParaRPr lang="fr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B118-324C-444F-B8B1-B3468781E7CB}" type="slidenum">
              <a:rPr lang="fr-BE" smtClean="0"/>
              <a:t>21</a:t>
            </a:fld>
            <a:endParaRPr lang="fr-BE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invGray">
          <a:xfrm>
            <a:off x="611560" y="2132856"/>
            <a:ext cx="8424936" cy="2880320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180000" tIns="18288" rIns="180000" bIns="18288" anchor="ctr"/>
          <a:lstStyle/>
          <a:p>
            <a:r>
              <a:rPr lang="fr-BE" sz="2400">
                <a:solidFill>
                  <a:srgbClr val="0000FF"/>
                </a:solidFill>
                <a:latin typeface="Consolas"/>
              </a:rPr>
              <a:t>public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2400">
                <a:solidFill>
                  <a:srgbClr val="0000FF"/>
                </a:solidFill>
                <a:latin typeface="Consolas"/>
              </a:rPr>
              <a:t>static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2400">
                <a:solidFill>
                  <a:srgbClr val="0000FF"/>
                </a:solidFill>
                <a:latin typeface="Consolas"/>
              </a:rPr>
              <a:t>class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2400">
                <a:solidFill>
                  <a:srgbClr val="2B91AF"/>
                </a:solidFill>
                <a:latin typeface="Consolas"/>
              </a:rPr>
              <a:t>Extensions</a:t>
            </a:r>
            <a:endParaRPr lang="fr-BE" sz="2400">
              <a:solidFill>
                <a:prstClr val="black"/>
              </a:solidFill>
              <a:latin typeface="Consolas"/>
            </a:endParaRPr>
          </a:p>
          <a:p>
            <a:r>
              <a:rPr lang="fr-BE" sz="240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sz="240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40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sz="240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40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400">
                <a:solidFill>
                  <a:prstClr val="black"/>
                </a:solidFill>
                <a:latin typeface="Consolas"/>
              </a:rPr>
              <a:t> IsOver18(</a:t>
            </a:r>
            <a:r>
              <a:rPr lang="en-US" sz="2400">
                <a:solidFill>
                  <a:srgbClr val="0000FF"/>
                </a:solidFill>
                <a:latin typeface="Consolas"/>
              </a:rPr>
              <a:t>this</a:t>
            </a:r>
            <a:r>
              <a:rPr lang="en-US" sz="240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>
                <a:solidFill>
                  <a:srgbClr val="2B91AF"/>
                </a:solidFill>
                <a:latin typeface="Consolas"/>
              </a:rPr>
              <a:t>Person</a:t>
            </a:r>
            <a:r>
              <a:rPr lang="en-US" sz="2400">
                <a:solidFill>
                  <a:prstClr val="black"/>
                </a:solidFill>
                <a:latin typeface="Consolas"/>
              </a:rPr>
              <a:t> p)</a:t>
            </a:r>
          </a:p>
          <a:p>
            <a:r>
              <a:rPr lang="fr-BE" sz="2400">
                <a:solidFill>
                  <a:prstClr val="black"/>
                </a:solidFill>
                <a:latin typeface="Consolas"/>
              </a:rPr>
              <a:t>    {</a:t>
            </a:r>
          </a:p>
          <a:p>
            <a:r>
              <a:rPr lang="fr-BE" sz="2400">
                <a:solidFill>
                  <a:prstClr val="black"/>
                </a:solidFill>
                <a:latin typeface="Consolas"/>
              </a:rPr>
              <a:t>        </a:t>
            </a:r>
            <a:r>
              <a:rPr lang="fr-BE" sz="2400">
                <a:solidFill>
                  <a:srgbClr val="0000FF"/>
                </a:solidFill>
                <a:latin typeface="Consolas"/>
              </a:rPr>
              <a:t>return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p.Age &gt;= 18;</a:t>
            </a:r>
          </a:p>
          <a:p>
            <a:r>
              <a:rPr lang="fr-BE" sz="2400">
                <a:solidFill>
                  <a:prstClr val="black"/>
                </a:solidFill>
                <a:latin typeface="Consolas"/>
              </a:rPr>
              <a:t>    }</a:t>
            </a:r>
          </a:p>
          <a:p>
            <a:r>
              <a:rPr lang="fr-BE" sz="2400" smtClean="0">
                <a:solidFill>
                  <a:prstClr val="black"/>
                </a:solidFill>
                <a:latin typeface="Consolas"/>
              </a:rPr>
              <a:t>}</a:t>
            </a:r>
            <a:endParaRPr lang="fr-BE" sz="240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44766" y="3032943"/>
            <a:ext cx="784672" cy="3571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invGray">
          <a:xfrm>
            <a:off x="611560" y="5157191"/>
            <a:ext cx="8424936" cy="1224137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180000" tIns="18288" rIns="180000" bIns="18288" anchor="ctr"/>
          <a:lstStyle/>
          <a:p>
            <a:r>
              <a:rPr lang="fr-BE" sz="2400">
                <a:solidFill>
                  <a:srgbClr val="2B91AF"/>
                </a:solidFill>
                <a:latin typeface="Consolas"/>
              </a:rPr>
              <a:t>List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&lt;</a:t>
            </a:r>
            <a:r>
              <a:rPr lang="fr-BE" sz="2400">
                <a:solidFill>
                  <a:srgbClr val="2B91AF"/>
                </a:solidFill>
                <a:latin typeface="Consolas"/>
              </a:rPr>
              <a:t>Person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&gt; married = people.FindAll(</a:t>
            </a:r>
          </a:p>
          <a:p>
            <a:r>
              <a:rPr lang="fr-BE" sz="2400">
                <a:solidFill>
                  <a:prstClr val="black"/>
                </a:solidFill>
                <a:latin typeface="Consolas"/>
              </a:rPr>
              <a:t>        p =&gt; p.IsOver18()</a:t>
            </a:r>
          </a:p>
          <a:p>
            <a:r>
              <a:rPr lang="fr-BE" sz="2400">
                <a:solidFill>
                  <a:prstClr val="black"/>
                </a:solidFill>
                <a:latin typeface="Consolas"/>
              </a:rPr>
              <a:t>    </a:t>
            </a:r>
            <a:r>
              <a:rPr lang="fr-BE" sz="2400" smtClean="0">
                <a:solidFill>
                  <a:prstClr val="black"/>
                </a:solidFill>
                <a:latin typeface="Consolas"/>
              </a:rPr>
              <a:t>);</a:t>
            </a:r>
            <a:endParaRPr lang="fr-BE" sz="240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15816" y="5604953"/>
            <a:ext cx="2160240" cy="3571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22328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1844824"/>
            <a:ext cx="7406640" cy="1472184"/>
          </a:xfrm>
        </p:spPr>
        <p:txBody>
          <a:bodyPr>
            <a:normAutofit/>
          </a:bodyPr>
          <a:lstStyle/>
          <a:p>
            <a:r>
              <a:rPr lang="fr-BE" sz="8900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DEMO</a:t>
            </a:r>
            <a:endParaRPr lang="fr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73004"/>
            <a:ext cx="9144000" cy="3484996"/>
          </a:xfrm>
          <a:solidFill>
            <a:schemeClr val="bg1">
              <a:alpha val="50000"/>
            </a:schemeClr>
          </a:solidFill>
        </p:spPr>
        <p:txBody>
          <a:bodyPr>
            <a:normAutofit lnSpcReduction="10000"/>
          </a:bodyPr>
          <a:lstStyle/>
          <a:p>
            <a:pPr lvl="3" algn="l"/>
            <a:r>
              <a:rPr lang="fr-BE" sz="3400" b="1">
                <a:solidFill>
                  <a:schemeClr val="accent6"/>
                </a:solidFill>
              </a:rPr>
              <a:t>Local Variable Type </a:t>
            </a:r>
            <a:r>
              <a:rPr lang="fr-BE" sz="3400" b="1" smtClean="0">
                <a:solidFill>
                  <a:schemeClr val="accent6"/>
                </a:solidFill>
              </a:rPr>
              <a:t>Inference</a:t>
            </a:r>
          </a:p>
          <a:p>
            <a:pPr lvl="3" algn="l"/>
            <a:r>
              <a:rPr lang="fr-BE" sz="3400" b="1">
                <a:solidFill>
                  <a:schemeClr val="accent6"/>
                </a:solidFill>
              </a:rPr>
              <a:t>Object </a:t>
            </a:r>
            <a:r>
              <a:rPr lang="fr-BE" sz="3400" b="1" smtClean="0">
                <a:solidFill>
                  <a:schemeClr val="accent6"/>
                </a:solidFill>
              </a:rPr>
              <a:t>Initialisers</a:t>
            </a:r>
          </a:p>
          <a:p>
            <a:pPr lvl="3" algn="l"/>
            <a:r>
              <a:rPr lang="fr-BE" sz="3400" b="1">
                <a:solidFill>
                  <a:schemeClr val="accent6"/>
                </a:solidFill>
              </a:rPr>
              <a:t>Anonymous </a:t>
            </a:r>
            <a:r>
              <a:rPr lang="fr-BE" sz="3400" b="1" smtClean="0">
                <a:solidFill>
                  <a:schemeClr val="accent6"/>
                </a:solidFill>
              </a:rPr>
              <a:t>types</a:t>
            </a:r>
          </a:p>
          <a:p>
            <a:pPr lvl="3" algn="l"/>
            <a:r>
              <a:rPr lang="fr-BE" sz="3400" b="1" smtClean="0">
                <a:solidFill>
                  <a:schemeClr val="accent6"/>
                </a:solidFill>
              </a:rPr>
              <a:t>Anonymous Methods</a:t>
            </a:r>
          </a:p>
          <a:p>
            <a:pPr lvl="3" algn="l"/>
            <a:r>
              <a:rPr lang="fr-BE" sz="3400" b="1">
                <a:solidFill>
                  <a:schemeClr val="accent6"/>
                </a:solidFill>
              </a:rPr>
              <a:t>Lambda </a:t>
            </a:r>
            <a:r>
              <a:rPr lang="fr-BE" sz="3400" b="1" smtClean="0">
                <a:solidFill>
                  <a:schemeClr val="accent6"/>
                </a:solidFill>
              </a:rPr>
              <a:t>Expressions</a:t>
            </a:r>
          </a:p>
          <a:p>
            <a:pPr lvl="3" algn="l"/>
            <a:r>
              <a:rPr lang="fr-BE" sz="3400" b="1">
                <a:solidFill>
                  <a:schemeClr val="accent6"/>
                </a:solidFill>
              </a:rPr>
              <a:t>Extension Methods</a:t>
            </a:r>
          </a:p>
        </p:txBody>
      </p:sp>
    </p:spTree>
    <p:extLst>
      <p:ext uri="{BB962C8B-B14F-4D97-AF65-F5344CB8AC3E}">
        <p14:creationId xmlns:p14="http://schemas.microsoft.com/office/powerpoint/2010/main" val="1989077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Query Expressions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Queries translate to method invocations</a:t>
            </a:r>
          </a:p>
          <a:p>
            <a:pPr lvl="1"/>
            <a:r>
              <a:rPr lang="en-US"/>
              <a:t>Where, Join, OrderBy, Select, GroupBy, </a:t>
            </a:r>
            <a:r>
              <a:rPr lang="en-US" smtClean="0"/>
              <a:t>…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Linq and Lambda expressions</a:t>
            </a:r>
            <a:endParaRPr lang="fr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B118-324C-444F-B8B1-B3468781E7CB}" type="slidenum">
              <a:rPr lang="fr-BE" smtClean="0"/>
              <a:t>23</a:t>
            </a:fld>
            <a:endParaRPr lang="fr-BE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600200" y="3043238"/>
            <a:ext cx="4102533" cy="1184620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 dirty="0"/>
              <a:t>from c in customers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 dirty="0"/>
              <a:t>where </a:t>
            </a:r>
            <a:r>
              <a:rPr lang="en-US" sz="2400" dirty="0" err="1" smtClean="0"/>
              <a:t>c.City</a:t>
            </a:r>
            <a:r>
              <a:rPr lang="en-US" sz="2400" dirty="0" smtClean="0"/>
              <a:t> </a:t>
            </a:r>
            <a:r>
              <a:rPr lang="en-US" sz="2400" dirty="0"/>
              <a:t>== </a:t>
            </a:r>
            <a:r>
              <a:rPr lang="en-US" sz="2400" dirty="0" smtClean="0">
                <a:latin typeface="Segoe UI" pitchFamily="34" charset="0"/>
                <a:cs typeface="Segoe UI" pitchFamily="34" charset="0"/>
              </a:rPr>
              <a:t>"Hove"</a:t>
            </a:r>
            <a:endParaRPr lang="en-US" sz="2400" dirty="0"/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 dirty="0"/>
              <a:t>select new { </a:t>
            </a:r>
            <a:r>
              <a:rPr lang="en-US" sz="2400" dirty="0" err="1"/>
              <a:t>c.Name</a:t>
            </a:r>
            <a:r>
              <a:rPr lang="en-US" sz="2400" dirty="0"/>
              <a:t>, </a:t>
            </a:r>
            <a:r>
              <a:rPr lang="en-US" sz="2400" dirty="0" err="1"/>
              <a:t>c.Phone</a:t>
            </a:r>
            <a:r>
              <a:rPr lang="en-US" sz="2400" dirty="0"/>
              <a:t> };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600200" y="4872038"/>
            <a:ext cx="4892814" cy="1184620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 dirty="0"/>
              <a:t>customers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 dirty="0"/>
              <a:t>.Where(c =&gt; </a:t>
            </a:r>
            <a:r>
              <a:rPr lang="en-US" sz="2400" dirty="0" err="1" smtClean="0"/>
              <a:t>c.City</a:t>
            </a:r>
            <a:r>
              <a:rPr lang="en-US" sz="2400" dirty="0" smtClean="0"/>
              <a:t> </a:t>
            </a:r>
            <a:r>
              <a:rPr lang="en-US" sz="2400" dirty="0"/>
              <a:t>== </a:t>
            </a:r>
            <a:r>
              <a:rPr lang="en-US" sz="2400" dirty="0" smtClean="0">
                <a:latin typeface="Segoe UI" pitchFamily="34" charset="0"/>
                <a:cs typeface="Segoe UI" pitchFamily="34" charset="0"/>
              </a:rPr>
              <a:t>"Hove"</a:t>
            </a:r>
            <a:r>
              <a:rPr lang="en-US" sz="2400" dirty="0" smtClean="0"/>
              <a:t>)</a:t>
            </a:r>
            <a:endParaRPr lang="en-US" sz="2400" dirty="0"/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 dirty="0"/>
              <a:t>.Select(c =&gt; new { </a:t>
            </a:r>
            <a:r>
              <a:rPr lang="en-US" sz="2400" dirty="0" err="1"/>
              <a:t>c.Name</a:t>
            </a:r>
            <a:r>
              <a:rPr lang="en-US" sz="2400" dirty="0"/>
              <a:t>, </a:t>
            </a:r>
            <a:r>
              <a:rPr lang="en-US" sz="2400" dirty="0" err="1"/>
              <a:t>c.Phone</a:t>
            </a:r>
            <a:r>
              <a:rPr lang="en-US" sz="2400" dirty="0"/>
              <a:t> });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786050" y="3048000"/>
            <a:ext cx="1495425" cy="381000"/>
          </a:xfrm>
          <a:prstGeom prst="rect">
            <a:avLst/>
          </a:prstGeom>
          <a:solidFill>
            <a:srgbClr val="FFFF00">
              <a:alpha val="34000"/>
            </a:srgbClr>
          </a:solidFill>
          <a:ln w="127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619250" y="4876800"/>
            <a:ext cx="1504950" cy="381000"/>
          </a:xfrm>
          <a:prstGeom prst="rect">
            <a:avLst/>
          </a:prstGeom>
          <a:solidFill>
            <a:srgbClr val="FFFF00">
              <a:alpha val="34000"/>
            </a:srgbClr>
          </a:solidFill>
          <a:ln w="127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cxnSp>
        <p:nvCxnSpPr>
          <p:cNvPr id="10" name="AutoShape 6"/>
          <p:cNvCxnSpPr>
            <a:cxnSpLocks noChangeShapeType="1"/>
            <a:stCxn id="8" idx="2"/>
            <a:endCxn id="9" idx="0"/>
          </p:cNvCxnSpPr>
          <p:nvPr/>
        </p:nvCxnSpPr>
        <p:spPr bwMode="auto">
          <a:xfrm rot="5400000">
            <a:off x="2228844" y="3571881"/>
            <a:ext cx="1447800" cy="1162038"/>
          </a:xfrm>
          <a:prstGeom prst="straightConnector1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med" len="med"/>
          </a:ln>
          <a:effectLst/>
        </p:spPr>
      </p:cxn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285984" y="3046413"/>
            <a:ext cx="263525" cy="381000"/>
          </a:xfrm>
          <a:prstGeom prst="rect">
            <a:avLst/>
          </a:prstGeom>
          <a:solidFill>
            <a:srgbClr val="FFFF00">
              <a:alpha val="34000"/>
            </a:srgbClr>
          </a:solidFill>
          <a:ln w="127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2643174" y="5257800"/>
            <a:ext cx="263525" cy="381000"/>
          </a:xfrm>
          <a:prstGeom prst="rect">
            <a:avLst/>
          </a:prstGeom>
          <a:solidFill>
            <a:srgbClr val="FFFF00">
              <a:alpha val="34000"/>
            </a:srgbClr>
          </a:solidFill>
          <a:ln w="127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cxnSp>
        <p:nvCxnSpPr>
          <p:cNvPr id="13" name="AutoShape 11"/>
          <p:cNvCxnSpPr>
            <a:cxnSpLocks noChangeShapeType="1"/>
            <a:stCxn id="17" idx="2"/>
            <a:endCxn id="12" idx="0"/>
          </p:cNvCxnSpPr>
          <p:nvPr/>
        </p:nvCxnSpPr>
        <p:spPr bwMode="auto">
          <a:xfrm>
            <a:off x="2417746" y="3427413"/>
            <a:ext cx="357191" cy="1830387"/>
          </a:xfrm>
          <a:prstGeom prst="straightConnector1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med" len="med"/>
          </a:ln>
          <a:effectLst/>
        </p:spPr>
      </p:cxn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2562227" y="3430588"/>
            <a:ext cx="2295525" cy="381000"/>
          </a:xfrm>
          <a:prstGeom prst="rect">
            <a:avLst/>
          </a:prstGeom>
          <a:solidFill>
            <a:srgbClr val="FFFF00">
              <a:alpha val="34000"/>
            </a:srgbClr>
          </a:solidFill>
          <a:ln w="127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3205169" y="5262578"/>
            <a:ext cx="2295525" cy="381000"/>
          </a:xfrm>
          <a:prstGeom prst="rect">
            <a:avLst/>
          </a:prstGeom>
          <a:solidFill>
            <a:srgbClr val="FFFF00">
              <a:alpha val="34000"/>
            </a:srgbClr>
          </a:solidFill>
          <a:ln w="127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cxnSp>
        <p:nvCxnSpPr>
          <p:cNvPr id="16" name="AutoShape 14"/>
          <p:cNvCxnSpPr>
            <a:cxnSpLocks noChangeShapeType="1"/>
            <a:stCxn id="14" idx="2"/>
            <a:endCxn id="15" idx="0"/>
          </p:cNvCxnSpPr>
          <p:nvPr/>
        </p:nvCxnSpPr>
        <p:spPr bwMode="auto">
          <a:xfrm rot="16200000" flipH="1">
            <a:off x="3305966" y="4215612"/>
            <a:ext cx="1450990" cy="642942"/>
          </a:xfrm>
          <a:prstGeom prst="straightConnector1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med" len="med"/>
          </a:ln>
          <a:effectLst/>
        </p:spPr>
      </p:cxn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2285983" y="3046413"/>
            <a:ext cx="263525" cy="381000"/>
          </a:xfrm>
          <a:prstGeom prst="rect">
            <a:avLst/>
          </a:prstGeom>
          <a:solidFill>
            <a:srgbClr val="FFFF00">
              <a:alpha val="34000"/>
            </a:srgbClr>
          </a:solidFill>
          <a:ln w="127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2571736" y="5640388"/>
            <a:ext cx="263525" cy="381000"/>
          </a:xfrm>
          <a:prstGeom prst="rect">
            <a:avLst/>
          </a:prstGeom>
          <a:solidFill>
            <a:srgbClr val="FFFF00">
              <a:alpha val="34000"/>
            </a:srgbClr>
          </a:solidFill>
          <a:ln w="127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cxnSp>
        <p:nvCxnSpPr>
          <p:cNvPr id="19" name="AutoShape 17"/>
          <p:cNvCxnSpPr>
            <a:cxnSpLocks noChangeShapeType="1"/>
            <a:stCxn id="17" idx="2"/>
            <a:endCxn id="18" idx="0"/>
          </p:cNvCxnSpPr>
          <p:nvPr/>
        </p:nvCxnSpPr>
        <p:spPr bwMode="auto">
          <a:xfrm>
            <a:off x="2417746" y="3427413"/>
            <a:ext cx="285753" cy="2212975"/>
          </a:xfrm>
          <a:prstGeom prst="straightConnector1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med" len="med"/>
          </a:ln>
          <a:effectLst/>
        </p:spPr>
      </p:cxn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2520950" y="3813175"/>
            <a:ext cx="3254375" cy="381000"/>
          </a:xfrm>
          <a:prstGeom prst="rect">
            <a:avLst/>
          </a:prstGeom>
          <a:solidFill>
            <a:srgbClr val="FFFF00">
              <a:alpha val="34000"/>
            </a:srgbClr>
          </a:solidFill>
          <a:ln w="127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3143240" y="5640388"/>
            <a:ext cx="3297237" cy="381000"/>
          </a:xfrm>
          <a:prstGeom prst="rect">
            <a:avLst/>
          </a:prstGeom>
          <a:solidFill>
            <a:srgbClr val="FFFF00">
              <a:alpha val="34000"/>
            </a:srgbClr>
          </a:solidFill>
          <a:ln w="127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cxnSp>
        <p:nvCxnSpPr>
          <p:cNvPr id="22" name="AutoShape 20"/>
          <p:cNvCxnSpPr>
            <a:cxnSpLocks noChangeShapeType="1"/>
            <a:stCxn id="20" idx="2"/>
            <a:endCxn id="15" idx="2"/>
          </p:cNvCxnSpPr>
          <p:nvPr/>
        </p:nvCxnSpPr>
        <p:spPr bwMode="auto">
          <a:xfrm rot="16200000" flipH="1">
            <a:off x="3525834" y="4816479"/>
            <a:ext cx="1449403" cy="204794"/>
          </a:xfrm>
          <a:prstGeom prst="straightConnector1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med" len="med"/>
          </a:ln>
          <a:effectLst/>
        </p:spPr>
      </p:cxnSp>
      <p:sp>
        <p:nvSpPr>
          <p:cNvPr id="23" name="AutoShape 21"/>
          <p:cNvSpPr>
            <a:spLocks noChangeArrowheads="1"/>
          </p:cNvSpPr>
          <p:nvPr/>
        </p:nvSpPr>
        <p:spPr bwMode="auto">
          <a:xfrm>
            <a:off x="457200" y="3352800"/>
            <a:ext cx="914400" cy="2590800"/>
          </a:xfrm>
          <a:prstGeom prst="curvedRightArrow">
            <a:avLst>
              <a:gd name="adj1" fmla="val 56667"/>
              <a:gd name="adj2" fmla="val 113333"/>
              <a:gd name="adj3" fmla="val 33333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GB"/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auto">
          <a:xfrm>
            <a:off x="1619250" y="3429000"/>
            <a:ext cx="935038" cy="381000"/>
          </a:xfrm>
          <a:prstGeom prst="rect">
            <a:avLst/>
          </a:prstGeom>
          <a:solidFill>
            <a:srgbClr val="FFFF00">
              <a:alpha val="34000"/>
            </a:srgbClr>
          </a:solidFill>
          <a:ln w="127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1617663" y="5256213"/>
            <a:ext cx="1025511" cy="381000"/>
          </a:xfrm>
          <a:prstGeom prst="rect">
            <a:avLst/>
          </a:prstGeom>
          <a:solidFill>
            <a:srgbClr val="FFFF00">
              <a:alpha val="34000"/>
            </a:srgbClr>
          </a:solidFill>
          <a:ln w="127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cxnSp>
        <p:nvCxnSpPr>
          <p:cNvPr id="26" name="AutoShape 24"/>
          <p:cNvCxnSpPr>
            <a:cxnSpLocks noChangeShapeType="1"/>
            <a:stCxn id="24" idx="2"/>
            <a:endCxn id="25" idx="0"/>
          </p:cNvCxnSpPr>
          <p:nvPr/>
        </p:nvCxnSpPr>
        <p:spPr bwMode="auto">
          <a:xfrm rot="16200000" flipH="1">
            <a:off x="1385488" y="4511281"/>
            <a:ext cx="1446213" cy="43650"/>
          </a:xfrm>
          <a:prstGeom prst="straightConnector1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med" len="med"/>
          </a:ln>
          <a:effectLst/>
        </p:spPr>
      </p:cxnSp>
      <p:sp>
        <p:nvSpPr>
          <p:cNvPr id="27" name="Rectangle 25"/>
          <p:cNvSpPr>
            <a:spLocks noChangeArrowheads="1"/>
          </p:cNvSpPr>
          <p:nvPr/>
        </p:nvSpPr>
        <p:spPr bwMode="auto">
          <a:xfrm>
            <a:off x="1617663" y="3802063"/>
            <a:ext cx="908050" cy="388937"/>
          </a:xfrm>
          <a:prstGeom prst="rect">
            <a:avLst/>
          </a:prstGeom>
          <a:solidFill>
            <a:srgbClr val="FFFF00">
              <a:alpha val="34000"/>
            </a:srgbClr>
          </a:solidFill>
          <a:ln w="127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8" name="Rectangle 26"/>
          <p:cNvSpPr>
            <a:spLocks noChangeArrowheads="1"/>
          </p:cNvSpPr>
          <p:nvPr/>
        </p:nvSpPr>
        <p:spPr bwMode="auto">
          <a:xfrm>
            <a:off x="1617663" y="5638800"/>
            <a:ext cx="954073" cy="379413"/>
          </a:xfrm>
          <a:prstGeom prst="rect">
            <a:avLst/>
          </a:prstGeom>
          <a:solidFill>
            <a:srgbClr val="FFFF00">
              <a:alpha val="34000"/>
            </a:srgbClr>
          </a:solidFill>
          <a:ln w="127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cxnSp>
        <p:nvCxnSpPr>
          <p:cNvPr id="29" name="AutoShape 27"/>
          <p:cNvCxnSpPr>
            <a:cxnSpLocks noChangeShapeType="1"/>
            <a:stCxn id="27" idx="2"/>
            <a:endCxn id="28" idx="0"/>
          </p:cNvCxnSpPr>
          <p:nvPr/>
        </p:nvCxnSpPr>
        <p:spPr bwMode="auto">
          <a:xfrm rot="16200000" flipH="1">
            <a:off x="1359294" y="4903394"/>
            <a:ext cx="1447800" cy="23012"/>
          </a:xfrm>
          <a:prstGeom prst="straightConnector1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531363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  <p:bldP spid="15" grpId="0" animBg="1"/>
      <p:bldP spid="15" grpId="1" animBg="1"/>
      <p:bldP spid="17" grpId="0" animBg="1"/>
      <p:bldP spid="18" grpId="0" animBg="1"/>
      <p:bldP spid="20" grpId="0" animBg="1"/>
      <p:bldP spid="21" grpId="0" animBg="1"/>
      <p:bldP spid="24" grpId="0" animBg="1"/>
      <p:bldP spid="24" grpId="1" animBg="1"/>
      <p:bldP spid="25" grpId="0" animBg="1"/>
      <p:bldP spid="25" grpId="1" animBg="1"/>
      <p:bldP spid="27" grpId="0" animBg="1"/>
      <p:bldP spid="27" grpId="1" animBg="1"/>
      <p:bldP spid="28" grpId="0" animBg="1"/>
      <p:bldP spid="28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Query Expressions</a:t>
            </a:r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Linq and Lambda expressions</a:t>
            </a:r>
            <a:endParaRPr lang="fr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B118-324C-444F-B8B1-B3468781E7CB}" type="slidenum">
              <a:rPr lang="fr-BE" smtClean="0"/>
              <a:t>24</a:t>
            </a:fld>
            <a:endParaRPr lang="fr-BE"/>
          </a:p>
        </p:txBody>
      </p:sp>
      <p:graphicFrame>
        <p:nvGraphicFramePr>
          <p:cNvPr id="6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731644"/>
              </p:ext>
            </p:extLst>
          </p:nvPr>
        </p:nvGraphicFramePr>
        <p:xfrm>
          <a:off x="381000" y="1700808"/>
          <a:ext cx="8763000" cy="4425696"/>
        </p:xfrm>
        <a:graphic>
          <a:graphicData uri="http://schemas.openxmlformats.org/drawingml/2006/table">
            <a:tbl>
              <a:tblPr>
                <a:tableStyleId>{69012ECD-51FC-41F1-AA8D-1B2483CD663E}</a:tableStyleId>
              </a:tblPr>
              <a:tblGrid>
                <a:gridCol w="1742728"/>
                <a:gridCol w="7020272"/>
              </a:tblGrid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effectLst/>
                        </a:rPr>
                        <a:t>Project</a:t>
                      </a:r>
                      <a:endParaRPr kumimoji="0" lang="en-US" sz="2000" b="1" i="0" u="none" strike="noStrike" cap="none" normalizeH="0" baseline="0" dirty="0" smtClean="0">
                        <a:solidFill>
                          <a:schemeClr val="tx1"/>
                        </a:solidFill>
                        <a:effectLst/>
                        <a:latin typeface="Segoe" pitchFamily="34" charset="0"/>
                      </a:endParaRPr>
                    </a:p>
                  </a:txBody>
                  <a:tcPr marL="182880" marR="182880" marT="73152" marB="7315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solidFill>
                            <a:srgbClr val="C00000"/>
                          </a:solidFill>
                          <a:effectLst/>
                        </a:rPr>
                        <a:t>Select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 </a:t>
                      </a:r>
                      <a:r>
                        <a:rPr kumimoji="0" lang="en-US" sz="2000" i="0" u="none" strike="noStrike" cap="none" normalizeH="0" baseline="0" dirty="0" smtClean="0">
                          <a:effectLst/>
                        </a:rPr>
                        <a:t>&lt;</a:t>
                      </a:r>
                      <a:r>
                        <a:rPr kumimoji="0" lang="en-US" sz="2000" i="0" u="none" strike="noStrike" cap="none" normalizeH="0" baseline="0" dirty="0" err="1" smtClean="0">
                          <a:effectLst/>
                        </a:rPr>
                        <a:t>expr</a:t>
                      </a:r>
                      <a:r>
                        <a:rPr kumimoji="0" lang="en-US" sz="2000" i="0" u="none" strike="noStrike" cap="none" normalizeH="0" baseline="0" dirty="0" smtClean="0">
                          <a:effectLst/>
                        </a:rPr>
                        <a:t>&gt;</a:t>
                      </a:r>
                      <a:endParaRPr kumimoji="0" lang="en-US" sz="2000" b="0" i="0" u="none" strike="noStrike" cap="none" normalizeH="0" baseline="0" dirty="0" smtClean="0">
                        <a:solidFill>
                          <a:schemeClr val="tx1"/>
                        </a:solidFill>
                        <a:effectLst/>
                        <a:latin typeface="Segoe" pitchFamily="34" charset="0"/>
                      </a:endParaRPr>
                    </a:p>
                  </a:txBody>
                  <a:tcPr marL="182880" marR="182880" marT="73152" marB="73152" horzOverflow="overflow"/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smtClean="0">
                          <a:effectLst/>
                        </a:rPr>
                        <a:t>Filter</a:t>
                      </a:r>
                      <a:endParaRPr kumimoji="0" lang="en-US" sz="2000" b="1" i="0" u="none" strike="noStrike" cap="none" normalizeH="0" baseline="0" smtClean="0">
                        <a:solidFill>
                          <a:schemeClr val="tx1"/>
                        </a:solidFill>
                        <a:effectLst/>
                        <a:latin typeface="Segoe" pitchFamily="34" charset="0"/>
                      </a:endParaRPr>
                    </a:p>
                  </a:txBody>
                  <a:tcPr marL="182880" marR="182880" marT="73152" marB="7315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u="none" strike="noStrike" kern="1200" cap="none" normalizeH="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Where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 &lt;</a:t>
                      </a:r>
                      <a:r>
                        <a:rPr kumimoji="0" lang="en-US" sz="2000" u="none" strike="noStrike" kern="1200" cap="none" normalizeH="0" baseline="0" dirty="0" err="1" smtClean="0">
                          <a:effectLst/>
                        </a:rPr>
                        <a:t>expr</a:t>
                      </a:r>
                      <a:r>
                        <a:rPr kumimoji="0" lang="en-US" sz="2000" u="none" strike="noStrike" cap="none" normalizeH="0" baseline="0" smtClean="0">
                          <a:effectLst/>
                        </a:rPr>
                        <a:t>&gt;,  </a:t>
                      </a:r>
                      <a:r>
                        <a:rPr kumimoji="0" lang="en-US" sz="2000" u="none" strike="noStrike" kern="1200" cap="none" normalizeH="0" baseline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Distinct</a:t>
                      </a:r>
                      <a:endParaRPr kumimoji="0" lang="en-US" sz="2000" u="none" strike="noStrike" kern="1200" cap="none" normalizeH="0" baseline="0" dirty="0" smtClean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182880" marT="73152" marB="73152" horzOverflow="overflow"/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smtClean="0">
                          <a:effectLst/>
                        </a:rPr>
                        <a:t>Test</a:t>
                      </a:r>
                      <a:endParaRPr kumimoji="0" lang="en-US" sz="2000" b="1" i="0" u="none" strike="noStrike" cap="none" normalizeH="0" baseline="0" smtClean="0">
                        <a:solidFill>
                          <a:schemeClr val="tx1"/>
                        </a:solidFill>
                        <a:effectLst/>
                        <a:latin typeface="Segoe" pitchFamily="34" charset="0"/>
                      </a:endParaRPr>
                    </a:p>
                  </a:txBody>
                  <a:tcPr marL="182880" marR="182880" marT="73152" marB="7315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u="none" strike="noStrike" kern="1200" cap="none" normalizeH="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(&lt;</a:t>
                      </a:r>
                      <a:r>
                        <a:rPr kumimoji="0" lang="en-US" sz="2000" u="none" strike="noStrike" kern="1200" cap="none" normalizeH="0" baseline="0" dirty="0" err="1" smtClean="0">
                          <a:effectLst/>
                        </a:rPr>
                        <a:t>expr</a:t>
                      </a:r>
                      <a:r>
                        <a:rPr kumimoji="0" lang="en-US" sz="2000" u="none" strike="noStrike" cap="none" normalizeH="0" baseline="0" smtClean="0">
                          <a:effectLst/>
                        </a:rPr>
                        <a:t>&gt;),  </a:t>
                      </a:r>
                      <a:r>
                        <a:rPr kumimoji="0" lang="en-US" sz="2000" u="none" strike="noStrike" kern="1200" cap="none" normalizeH="0" baseline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(&lt;</a:t>
                      </a:r>
                      <a:r>
                        <a:rPr kumimoji="0" lang="en-US" sz="2000" u="none" strike="noStrike" kern="1200" cap="none" normalizeH="0" baseline="0" dirty="0" err="1" smtClean="0">
                          <a:effectLst/>
                        </a:rPr>
                        <a:t>expr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&gt;)</a:t>
                      </a:r>
                      <a:endParaRPr kumimoji="0" lang="en-US" sz="2000" b="1" i="0" u="none" strike="noStrike" cap="none" normalizeH="0" baseline="0" dirty="0" smtClean="0">
                        <a:solidFill>
                          <a:schemeClr val="tx1"/>
                        </a:solidFill>
                        <a:effectLst/>
                        <a:latin typeface="Segoe" pitchFamily="34" charset="0"/>
                      </a:endParaRPr>
                    </a:p>
                  </a:txBody>
                  <a:tcPr marL="182880" marR="182880" marT="73152" marB="73152" horzOverflow="overflow"/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effectLst/>
                        </a:rPr>
                        <a:t>Join</a:t>
                      </a:r>
                      <a:endParaRPr kumimoji="0" lang="en-US" sz="2000" b="1" i="0" u="none" strike="noStrike" cap="none" normalizeH="0" baseline="0" dirty="0" smtClean="0">
                        <a:solidFill>
                          <a:schemeClr val="tx1"/>
                        </a:solidFill>
                        <a:effectLst/>
                        <a:latin typeface="Segoe" pitchFamily="34" charset="0"/>
                      </a:endParaRPr>
                    </a:p>
                  </a:txBody>
                  <a:tcPr marL="182880" marR="182880" marT="73152" marB="7315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&lt;</a:t>
                      </a:r>
                      <a:r>
                        <a:rPr kumimoji="0" lang="en-US" sz="2000" u="none" strike="noStrike" kern="1200" cap="none" normalizeH="0" baseline="0" dirty="0" err="1" smtClean="0">
                          <a:effectLst/>
                        </a:rPr>
                        <a:t>expr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&gt; </a:t>
                      </a:r>
                      <a:r>
                        <a:rPr kumimoji="0" lang="en-US" sz="2000" u="none" strike="noStrike" kern="1200" cap="none" normalizeH="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Join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 &lt;</a:t>
                      </a:r>
                      <a:r>
                        <a:rPr kumimoji="0" lang="en-US" sz="2000" u="none" strike="noStrike" kern="1200" cap="none" normalizeH="0" baseline="0" dirty="0" err="1" smtClean="0">
                          <a:effectLst/>
                        </a:rPr>
                        <a:t>expr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&gt; </a:t>
                      </a:r>
                      <a:r>
                        <a:rPr kumimoji="0" lang="en-US" sz="2000" u="none" strike="noStrike" kern="1200" cap="none" normalizeH="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 &lt;</a:t>
                      </a:r>
                      <a:r>
                        <a:rPr kumimoji="0" lang="en-US" sz="2000" u="none" strike="noStrike" kern="1200" cap="none" normalizeH="0" baseline="0" dirty="0" err="1" smtClean="0">
                          <a:effectLst/>
                        </a:rPr>
                        <a:t>expr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&gt; </a:t>
                      </a:r>
                      <a:r>
                        <a:rPr kumimoji="0" lang="en-US" sz="2000" u="none" strike="noStrike" kern="1200" cap="none" normalizeH="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Equals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 &lt;</a:t>
                      </a:r>
                      <a:r>
                        <a:rPr kumimoji="0" lang="en-US" sz="2000" u="none" strike="noStrike" kern="1200" cap="none" normalizeH="0" baseline="0" dirty="0" err="1" smtClean="0">
                          <a:effectLst/>
                        </a:rPr>
                        <a:t>expr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&gt;</a:t>
                      </a:r>
                      <a:endParaRPr kumimoji="0" lang="en-US" sz="2000" b="0" i="0" u="none" strike="noStrike" cap="none" normalizeH="0" baseline="0" dirty="0" smtClean="0">
                        <a:solidFill>
                          <a:schemeClr val="tx1"/>
                        </a:solidFill>
                        <a:effectLst/>
                        <a:latin typeface="Segoe" pitchFamily="34" charset="0"/>
                      </a:endParaRPr>
                    </a:p>
                  </a:txBody>
                  <a:tcPr marL="182880" marR="182880" marT="73152" marB="73152" horzOverflow="overflow"/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effectLst/>
                        </a:rPr>
                        <a:t>Group</a:t>
                      </a:r>
                      <a:endParaRPr kumimoji="0" lang="en-US" sz="2000" b="1" i="0" u="none" strike="noStrike" cap="none" normalizeH="0" baseline="0" dirty="0" smtClean="0">
                        <a:solidFill>
                          <a:schemeClr val="tx1"/>
                        </a:solidFill>
                        <a:effectLst/>
                        <a:latin typeface="Segoe" pitchFamily="34" charset="0"/>
                      </a:endParaRPr>
                    </a:p>
                  </a:txBody>
                  <a:tcPr marL="182880" marR="182880" marT="73152" marB="7315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u="none" strike="noStrike" kern="1200" cap="none" normalizeH="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Group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 </a:t>
                      </a:r>
                      <a:r>
                        <a:rPr kumimoji="0" lang="en-US" sz="2000" u="none" strike="noStrike" kern="1200" cap="none" normalizeH="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 &lt;</a:t>
                      </a:r>
                      <a:r>
                        <a:rPr kumimoji="0" lang="en-US" sz="2000" u="none" strike="noStrike" kern="1200" cap="none" normalizeH="0" baseline="0" dirty="0" err="1" smtClean="0">
                          <a:effectLst/>
                        </a:rPr>
                        <a:t>expr</a:t>
                      </a:r>
                      <a:r>
                        <a:rPr kumimoji="0" lang="en-US" sz="2000" u="none" strike="noStrike" cap="none" normalizeH="0" baseline="0" smtClean="0">
                          <a:effectLst/>
                        </a:rPr>
                        <a:t>&gt;,  &lt;</a:t>
                      </a:r>
                      <a:r>
                        <a:rPr kumimoji="0" lang="en-US" sz="2000" u="none" strike="noStrike" kern="1200" cap="none" normalizeH="0" baseline="0" dirty="0" err="1" smtClean="0">
                          <a:effectLst/>
                        </a:rPr>
                        <a:t>expr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&gt; </a:t>
                      </a:r>
                      <a:r>
                        <a:rPr kumimoji="0" lang="en-US" sz="2000" u="none" strike="noStrike" kern="1200" cap="none" normalizeH="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Into</a:t>
                      </a:r>
                      <a:r>
                        <a:rPr kumimoji="0" lang="en-US" sz="2000" u="none" strike="noStrike" kern="1200" cap="none" normalizeH="0" baseline="0" dirty="0" smtClean="0">
                          <a:effectLst/>
                        </a:rPr>
                        <a:t> &lt;</a:t>
                      </a:r>
                      <a:r>
                        <a:rPr kumimoji="0" lang="en-US" sz="2000" u="none" strike="noStrike" kern="1200" cap="none" normalizeH="0" baseline="0" dirty="0" err="1" smtClean="0">
                          <a:effectLst/>
                        </a:rPr>
                        <a:t>expr</a:t>
                      </a:r>
                      <a:r>
                        <a:rPr kumimoji="0" lang="en-US" sz="2000" u="none" strike="noStrike" cap="none" normalizeH="0" baseline="0" smtClean="0">
                          <a:effectLst/>
                        </a:rPr>
                        <a:t>&gt;,  &lt;</a:t>
                      </a:r>
                      <a:r>
                        <a:rPr kumimoji="0" lang="en-US" sz="2000" u="none" strike="noStrike" kern="1200" cap="none" normalizeH="0" baseline="0" dirty="0" err="1" smtClean="0">
                          <a:effectLst/>
                        </a:rPr>
                        <a:t>expr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&gt;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u="none" strike="noStrike" kern="1200" cap="none" normalizeH="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Group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 </a:t>
                      </a:r>
                      <a:r>
                        <a:rPr kumimoji="0" lang="en-US" sz="2000" u="none" strike="noStrike" kern="1200" cap="none" normalizeH="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Join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 &lt;</a:t>
                      </a:r>
                      <a:r>
                        <a:rPr kumimoji="0" lang="en-US" sz="2000" u="none" strike="noStrike" kern="1200" cap="none" normalizeH="0" baseline="0" dirty="0" err="1" smtClean="0">
                          <a:effectLst/>
                        </a:rPr>
                        <a:t>decl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&gt;  </a:t>
                      </a:r>
                      <a:r>
                        <a:rPr kumimoji="0" lang="en-US" sz="2000" u="none" strike="noStrike" kern="1200" cap="none" normalizeH="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 &lt;</a:t>
                      </a:r>
                      <a:r>
                        <a:rPr kumimoji="0" lang="en-US" sz="2000" u="none" strike="noStrike" kern="1200" cap="none" normalizeH="0" baseline="0" dirty="0" err="1" smtClean="0">
                          <a:effectLst/>
                        </a:rPr>
                        <a:t>expr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&gt; </a:t>
                      </a:r>
                      <a:r>
                        <a:rPr kumimoji="0" lang="en-US" sz="2000" u="none" strike="noStrike" kern="1200" cap="none" normalizeH="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Equals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 &lt;</a:t>
                      </a:r>
                      <a:r>
                        <a:rPr kumimoji="0" lang="en-US" sz="2000" u="none" strike="noStrike" kern="1200" cap="none" normalizeH="0" baseline="0" dirty="0" err="1" smtClean="0">
                          <a:effectLst/>
                        </a:rPr>
                        <a:t>expr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&gt; </a:t>
                      </a:r>
                      <a:r>
                        <a:rPr kumimoji="0" lang="en-US" sz="2000" u="none" strike="noStrike" kern="1200" cap="none" normalizeH="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Into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 &lt;</a:t>
                      </a:r>
                      <a:r>
                        <a:rPr kumimoji="0" lang="en-US" sz="2000" u="none" strike="noStrike" kern="1200" cap="none" normalizeH="0" baseline="0" dirty="0" err="1" smtClean="0">
                          <a:effectLst/>
                        </a:rPr>
                        <a:t>expr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&gt;</a:t>
                      </a:r>
                      <a:endParaRPr kumimoji="0" lang="en-US" sz="2000" b="0" i="1" u="none" strike="noStrike" cap="none" normalizeH="0" baseline="0" dirty="0" smtClean="0">
                        <a:solidFill>
                          <a:schemeClr val="tx1"/>
                        </a:solidFill>
                        <a:effectLst/>
                        <a:latin typeface="Segoe" pitchFamily="34" charset="0"/>
                      </a:endParaRPr>
                    </a:p>
                  </a:txBody>
                  <a:tcPr marL="182880" marR="182880" marT="73152" marB="73152" horzOverflow="overflow"/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effectLst/>
                        </a:rPr>
                        <a:t>Aggregate</a:t>
                      </a:r>
                      <a:endParaRPr kumimoji="0" lang="en-US" sz="2000" b="1" i="0" u="none" strike="noStrike" cap="none" normalizeH="0" baseline="0" dirty="0" smtClean="0">
                        <a:solidFill>
                          <a:schemeClr val="tx1"/>
                        </a:solidFill>
                        <a:effectLst/>
                        <a:latin typeface="Segoe" pitchFamily="34" charset="0"/>
                      </a:endParaRPr>
                    </a:p>
                  </a:txBody>
                  <a:tcPr marL="182880" marR="182880" marT="73152" marB="7315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u="none" strike="noStrike" kern="1200" cap="none" normalizeH="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Count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(&lt;</a:t>
                      </a:r>
                      <a:r>
                        <a:rPr kumimoji="0" lang="en-US" sz="2000" u="none" strike="noStrike" kern="1200" cap="none" normalizeH="0" baseline="0" dirty="0" err="1" smtClean="0">
                          <a:effectLst/>
                        </a:rPr>
                        <a:t>expr</a:t>
                      </a:r>
                      <a:r>
                        <a:rPr kumimoji="0" lang="en-US" sz="2000" u="none" strike="noStrike" cap="none" normalizeH="0" baseline="0" smtClean="0">
                          <a:effectLst/>
                        </a:rPr>
                        <a:t>&gt;), </a:t>
                      </a:r>
                      <a:r>
                        <a:rPr kumimoji="0" lang="en-US" sz="2000" u="none" strike="noStrike" kern="1200" cap="none" normalizeH="0" baseline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(&lt;</a:t>
                      </a:r>
                      <a:r>
                        <a:rPr kumimoji="0" lang="en-US" sz="2000" u="none" strike="noStrike" kern="1200" cap="none" normalizeH="0" baseline="0" dirty="0" err="1" smtClean="0">
                          <a:effectLst/>
                        </a:rPr>
                        <a:t>expr</a:t>
                      </a:r>
                      <a:r>
                        <a:rPr kumimoji="0" lang="en-US" sz="2000" u="none" strike="noStrike" cap="none" normalizeH="0" baseline="0" smtClean="0">
                          <a:effectLst/>
                        </a:rPr>
                        <a:t>&gt;),  </a:t>
                      </a:r>
                      <a:r>
                        <a:rPr kumimoji="0" lang="en-US" sz="2000" u="none" strike="noStrike" kern="1200" cap="none" normalizeH="0" baseline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(&lt;</a:t>
                      </a:r>
                      <a:r>
                        <a:rPr kumimoji="0" lang="en-US" sz="2000" u="none" strike="noStrike" cap="none" normalizeH="0" baseline="0" dirty="0" err="1" smtClean="0">
                          <a:effectLst/>
                        </a:rPr>
                        <a:t>expr</a:t>
                      </a:r>
                      <a:r>
                        <a:rPr kumimoji="0" lang="en-US" sz="2000" u="none" strike="noStrike" cap="none" normalizeH="0" baseline="0" smtClean="0">
                          <a:effectLst/>
                        </a:rPr>
                        <a:t>&gt;), </a:t>
                      </a:r>
                      <a:br>
                        <a:rPr kumimoji="0" lang="en-US" sz="2000" u="none" strike="noStrike" cap="none" normalizeH="0" baseline="0" smtClean="0">
                          <a:effectLst/>
                        </a:rPr>
                      </a:br>
                      <a:r>
                        <a:rPr kumimoji="0" lang="en-US" sz="2000" u="none" strike="noStrike" kern="1200" cap="none" normalizeH="0" baseline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Sum</a:t>
                      </a:r>
                      <a:r>
                        <a:rPr kumimoji="0" lang="en-US" sz="2000" u="none" strike="noStrike" cap="none" normalizeH="0" baseline="0" smtClean="0">
                          <a:effectLst/>
                        </a:rPr>
                        <a:t>(&lt;</a:t>
                      </a:r>
                      <a:r>
                        <a:rPr kumimoji="0" lang="en-US" sz="2000" u="none" strike="noStrike" kern="1200" cap="none" normalizeH="0" baseline="0" smtClean="0">
                          <a:effectLst/>
                        </a:rPr>
                        <a:t>expr</a:t>
                      </a:r>
                      <a:r>
                        <a:rPr kumimoji="0" lang="en-US" sz="2000" u="none" strike="noStrike" cap="none" normalizeH="0" baseline="0" smtClean="0">
                          <a:effectLst/>
                        </a:rPr>
                        <a:t>&gt;), </a:t>
                      </a:r>
                      <a:r>
                        <a:rPr kumimoji="0" lang="en-US" sz="2000" u="none" strike="noStrike" kern="1200" cap="none" normalizeH="0" baseline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Avg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(&lt;</a:t>
                      </a:r>
                      <a:r>
                        <a:rPr kumimoji="0" lang="en-US" sz="2000" u="none" strike="noStrike" kern="1200" cap="none" normalizeH="0" baseline="0" dirty="0" err="1" smtClean="0">
                          <a:effectLst/>
                        </a:rPr>
                        <a:t>expr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&gt;)</a:t>
                      </a:r>
                      <a:endParaRPr kumimoji="0" lang="en-US" sz="2000" b="0" i="0" u="none" strike="noStrike" kern="1200" cap="none" normalizeH="0" baseline="0" dirty="0" smtClean="0">
                        <a:solidFill>
                          <a:schemeClr val="tx1"/>
                        </a:solidFill>
                        <a:effectLst/>
                        <a:latin typeface="Segoe" pitchFamily="34" charset="0"/>
                        <a:ea typeface="+mn-ea"/>
                        <a:cs typeface="+mn-cs"/>
                      </a:endParaRPr>
                    </a:p>
                  </a:txBody>
                  <a:tcPr marL="182880" marR="182880" marT="73152" marB="73152" horzOverflow="overflow"/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smtClean="0">
                          <a:effectLst/>
                        </a:rPr>
                        <a:t>Partition</a:t>
                      </a:r>
                      <a:endParaRPr kumimoji="0" lang="en-US" sz="2000" b="1" i="0" u="none" strike="noStrike" cap="none" normalizeH="0" baseline="0" smtClean="0">
                        <a:solidFill>
                          <a:schemeClr val="tx1"/>
                        </a:solidFill>
                        <a:effectLst/>
                        <a:latin typeface="Segoe" pitchFamily="34" charset="0"/>
                      </a:endParaRPr>
                    </a:p>
                  </a:txBody>
                  <a:tcPr marL="182880" marR="182880" marT="73152" marB="7315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u="none" strike="noStrike" kern="1200" cap="none" normalizeH="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Skip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 </a:t>
                      </a:r>
                      <a:r>
                        <a:rPr kumimoji="0" lang="en-US" sz="2000" u="none" strike="noStrike" kern="1200" cap="none" normalizeH="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 While ] 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&lt;</a:t>
                      </a:r>
                      <a:r>
                        <a:rPr kumimoji="0" lang="en-US" sz="2000" u="none" strike="noStrike" kern="1200" cap="none" normalizeH="0" baseline="0" dirty="0" err="1" smtClean="0">
                          <a:effectLst/>
                        </a:rPr>
                        <a:t>expr</a:t>
                      </a:r>
                      <a:r>
                        <a:rPr kumimoji="0" lang="en-US" sz="2000" u="none" strike="noStrike" cap="none" normalizeH="0" baseline="0" smtClean="0">
                          <a:effectLst/>
                        </a:rPr>
                        <a:t>&gt;,  </a:t>
                      </a:r>
                      <a:r>
                        <a:rPr kumimoji="0" lang="en-US" sz="2000" u="none" strike="noStrike" kern="1200" cap="none" normalizeH="0" baseline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Take</a:t>
                      </a:r>
                      <a:r>
                        <a:rPr kumimoji="0" lang="en-US" sz="2000" u="none" strike="noStrike" cap="none" normalizeH="0" baseline="0" smtClean="0">
                          <a:effectLst/>
                        </a:rPr>
                        <a:t> </a:t>
                      </a:r>
                      <a:r>
                        <a:rPr kumimoji="0" lang="en-US" sz="2000" u="none" strike="noStrike" kern="1200" cap="none" normalizeH="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 While ] 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&lt;</a:t>
                      </a:r>
                      <a:r>
                        <a:rPr kumimoji="0" lang="en-US" sz="2000" u="none" strike="noStrike" kern="1200" cap="none" normalizeH="0" baseline="0" dirty="0" err="1" smtClean="0">
                          <a:effectLst/>
                        </a:rPr>
                        <a:t>expr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&gt;</a:t>
                      </a:r>
                      <a:endParaRPr kumimoji="0" lang="en-US" sz="2000" b="0" i="1" u="none" strike="noStrike" cap="none" normalizeH="0" baseline="0" dirty="0" smtClean="0">
                        <a:solidFill>
                          <a:schemeClr val="tx1"/>
                        </a:solidFill>
                        <a:effectLst/>
                        <a:latin typeface="Segoe" pitchFamily="34" charset="0"/>
                      </a:endParaRPr>
                    </a:p>
                  </a:txBody>
                  <a:tcPr marL="182880" marR="182880" marT="73152" marB="73152" horzOverflow="overflow"/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smtClean="0">
                          <a:effectLst/>
                        </a:rPr>
                        <a:t>Set</a:t>
                      </a:r>
                      <a:endParaRPr kumimoji="0" lang="en-US" sz="2000" b="1" i="0" u="none" strike="noStrike" cap="none" normalizeH="0" baseline="0" smtClean="0">
                        <a:solidFill>
                          <a:schemeClr val="tx1"/>
                        </a:solidFill>
                        <a:effectLst/>
                        <a:latin typeface="Segoe" pitchFamily="34" charset="0"/>
                      </a:endParaRPr>
                    </a:p>
                  </a:txBody>
                  <a:tcPr marL="182880" marR="182880" marT="73152" marB="7315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u="none" strike="noStrike" kern="1200" cap="none" normalizeH="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Union</a:t>
                      </a:r>
                      <a:r>
                        <a:rPr kumimoji="0" lang="en-US" sz="2000" u="none" strike="noStrike" cap="none" normalizeH="0" baseline="0" smtClean="0">
                          <a:effectLst/>
                        </a:rPr>
                        <a:t>,  </a:t>
                      </a:r>
                      <a:r>
                        <a:rPr kumimoji="0" lang="en-US" sz="2000" u="none" strike="noStrike" kern="1200" cap="none" normalizeH="0" baseline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Intersect</a:t>
                      </a:r>
                      <a:r>
                        <a:rPr kumimoji="0" lang="en-US" sz="2000" u="none" strike="noStrike" cap="none" normalizeH="0" baseline="0" smtClean="0">
                          <a:effectLst/>
                        </a:rPr>
                        <a:t>,  </a:t>
                      </a:r>
                      <a:r>
                        <a:rPr kumimoji="0" lang="en-US" sz="2000" u="none" strike="noStrike" kern="1200" cap="none" normalizeH="0" baseline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Except</a:t>
                      </a:r>
                      <a:endParaRPr kumimoji="0" lang="en-US" sz="2000" u="none" strike="noStrike" kern="1200" cap="none" normalizeH="0" baseline="0" dirty="0" smtClean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182880" marT="73152" marB="73152" horzOverflow="overflow"/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effectLst/>
                        </a:rPr>
                        <a:t>Order</a:t>
                      </a:r>
                      <a:endParaRPr kumimoji="0" lang="en-US" sz="2000" b="1" i="0" u="none" strike="noStrike" cap="none" normalizeH="0" baseline="0" dirty="0" smtClean="0">
                        <a:solidFill>
                          <a:schemeClr val="tx1"/>
                        </a:solidFill>
                        <a:effectLst/>
                        <a:latin typeface="Segoe" pitchFamily="34" charset="0"/>
                      </a:endParaRPr>
                    </a:p>
                  </a:txBody>
                  <a:tcPr marL="182880" marR="182880" marT="73152" marB="7315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u="none" strike="noStrike" kern="1200" cap="none" normalizeH="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Order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 </a:t>
                      </a:r>
                      <a:r>
                        <a:rPr kumimoji="0" lang="en-US" sz="2000" u="none" strike="noStrike" kern="1200" cap="none" normalizeH="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 &lt;</a:t>
                      </a:r>
                      <a:r>
                        <a:rPr kumimoji="0" lang="en-US" sz="2000" u="none" strike="noStrike" kern="1200" cap="none" normalizeH="0" baseline="0" dirty="0" err="1" smtClean="0">
                          <a:effectLst/>
                        </a:rPr>
                        <a:t>expr</a:t>
                      </a:r>
                      <a:r>
                        <a:rPr kumimoji="0" lang="en-US" sz="2000" u="none" strike="noStrike" cap="none" normalizeH="0" baseline="0" smtClean="0">
                          <a:effectLst/>
                        </a:rPr>
                        <a:t>&gt;,  &lt;</a:t>
                      </a:r>
                      <a:r>
                        <a:rPr kumimoji="0" lang="en-US" sz="2000" u="none" strike="noStrike" kern="1200" cap="none" normalizeH="0" baseline="0" dirty="0" err="1" smtClean="0">
                          <a:effectLst/>
                        </a:rPr>
                        <a:t>expr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&gt; [ </a:t>
                      </a:r>
                      <a:r>
                        <a:rPr kumimoji="0" lang="en-US" sz="2000" u="none" strike="noStrike" kern="1200" cap="none" normalizeH="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Ascending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 | </a:t>
                      </a:r>
                      <a:r>
                        <a:rPr kumimoji="0" lang="en-US" sz="2000" u="none" strike="noStrike" kern="1200" cap="none" normalizeH="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Descending</a:t>
                      </a:r>
                      <a:r>
                        <a:rPr kumimoji="0" lang="en-US" sz="2000" u="none" strike="noStrike" cap="none" normalizeH="0" baseline="0" dirty="0" smtClean="0">
                          <a:effectLst/>
                        </a:rPr>
                        <a:t> ] </a:t>
                      </a:r>
                      <a:endParaRPr kumimoji="0" lang="en-US" sz="2000" b="0" i="1" u="none" strike="noStrike" cap="none" normalizeH="0" baseline="0" dirty="0" smtClean="0">
                        <a:solidFill>
                          <a:schemeClr val="tx1"/>
                        </a:solidFill>
                        <a:effectLst/>
                        <a:latin typeface="Segoe" pitchFamily="34" charset="0"/>
                      </a:endParaRPr>
                    </a:p>
                  </a:txBody>
                  <a:tcPr marL="182880" marR="182880" marT="73152" marB="73152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435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1844824"/>
            <a:ext cx="7406640" cy="1472184"/>
          </a:xfrm>
        </p:spPr>
        <p:txBody>
          <a:bodyPr>
            <a:normAutofit/>
          </a:bodyPr>
          <a:lstStyle/>
          <a:p>
            <a:r>
              <a:rPr lang="fr-BE" sz="8900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DEMO</a:t>
            </a:r>
            <a:endParaRPr lang="fr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3373004"/>
            <a:ext cx="7711440" cy="1352140"/>
          </a:xfrm>
        </p:spPr>
        <p:txBody>
          <a:bodyPr>
            <a:noAutofit/>
          </a:bodyPr>
          <a:lstStyle/>
          <a:p>
            <a:r>
              <a:rPr lang="en-US" sz="3200" b="1">
                <a:solidFill>
                  <a:schemeClr val="accent6"/>
                </a:solidFill>
              </a:rPr>
              <a:t>Bringing it all together and</a:t>
            </a:r>
            <a:br>
              <a:rPr lang="en-US" sz="3200" b="1">
                <a:solidFill>
                  <a:schemeClr val="accent6"/>
                </a:solidFill>
              </a:rPr>
            </a:br>
            <a:r>
              <a:rPr lang="en-US" sz="3200" b="1">
                <a:solidFill>
                  <a:schemeClr val="accent6"/>
                </a:solidFill>
              </a:rPr>
              <a:t>introducing </a:t>
            </a:r>
            <a:r>
              <a:rPr lang="en-US" sz="3200" b="1" smtClean="0">
                <a:solidFill>
                  <a:schemeClr val="accent6"/>
                </a:solidFill>
              </a:rPr>
              <a:t>System.Linq</a:t>
            </a:r>
            <a:endParaRPr lang="fr-BE" sz="3200" b="1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672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sz="6600" smtClean="0"/>
              <a:t>Conclusion</a:t>
            </a:r>
            <a:endParaRPr lang="fr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15745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Conclusion</a:t>
            </a:r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Linq and Lambda expressions</a:t>
            </a:r>
            <a:endParaRPr lang="fr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B118-324C-444F-B8B1-B3468781E7CB}" type="slidenum">
              <a:rPr lang="fr-BE" smtClean="0"/>
              <a:t>27</a:t>
            </a:fld>
            <a:endParaRPr lang="fr-BE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711896" y="1443038"/>
            <a:ext cx="7321235" cy="1569660"/>
          </a:xfrm>
          <a:prstGeom prst="rect">
            <a:avLst/>
          </a:prstGeom>
          <a:noFill/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BE" sz="2400">
                <a:solidFill>
                  <a:srgbClr val="0000FF"/>
                </a:solidFill>
                <a:latin typeface="Consolas"/>
              </a:rPr>
              <a:t>var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contacts =</a:t>
            </a:r>
          </a:p>
          <a:p>
            <a:r>
              <a:rPr lang="fr-BE" sz="2400">
                <a:solidFill>
                  <a:prstClr val="black"/>
                </a:solidFill>
                <a:latin typeface="Consolas"/>
              </a:rPr>
              <a:t>    </a:t>
            </a:r>
            <a:r>
              <a:rPr lang="fr-BE" sz="2400">
                <a:solidFill>
                  <a:srgbClr val="0000FF"/>
                </a:solidFill>
                <a:latin typeface="Consolas"/>
              </a:rPr>
              <a:t>from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c </a:t>
            </a:r>
            <a:r>
              <a:rPr lang="fr-BE" sz="2400">
                <a:solidFill>
                  <a:srgbClr val="0000FF"/>
                </a:solidFill>
                <a:latin typeface="Consolas"/>
              </a:rPr>
              <a:t>in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customers</a:t>
            </a:r>
          </a:p>
          <a:p>
            <a:r>
              <a:rPr lang="fr-BE" sz="2400">
                <a:solidFill>
                  <a:prstClr val="black"/>
                </a:solidFill>
                <a:latin typeface="Consolas"/>
              </a:rPr>
              <a:t>    </a:t>
            </a:r>
            <a:r>
              <a:rPr lang="fr-BE" sz="2400">
                <a:solidFill>
                  <a:srgbClr val="0000FF"/>
                </a:solidFill>
                <a:latin typeface="Consolas"/>
              </a:rPr>
              <a:t>where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c.City == </a:t>
            </a:r>
            <a:r>
              <a:rPr lang="fr-BE" sz="2400">
                <a:solidFill>
                  <a:srgbClr val="A31515"/>
                </a:solidFill>
                <a:latin typeface="Consolas"/>
              </a:rPr>
              <a:t>"Hove"</a:t>
            </a:r>
            <a:endParaRPr lang="fr-BE" sz="2400">
              <a:solidFill>
                <a:prstClr val="black"/>
              </a:solidFill>
              <a:latin typeface="Consolas"/>
            </a:endParaRPr>
          </a:p>
          <a:p>
            <a:r>
              <a:rPr lang="fr-BE" sz="2400">
                <a:solidFill>
                  <a:prstClr val="black"/>
                </a:solidFill>
                <a:latin typeface="Consolas"/>
              </a:rPr>
              <a:t>    </a:t>
            </a:r>
            <a:r>
              <a:rPr lang="fr-BE" sz="2400">
                <a:solidFill>
                  <a:srgbClr val="0000FF"/>
                </a:solidFill>
                <a:latin typeface="Consolas"/>
              </a:rPr>
              <a:t>select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</a:t>
            </a:r>
            <a:r>
              <a:rPr lang="fr-BE" sz="2400">
                <a:solidFill>
                  <a:srgbClr val="0000FF"/>
                </a:solidFill>
                <a:latin typeface="Consolas"/>
              </a:rPr>
              <a:t>new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{ c.Name, c.Phone };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711896" y="3805238"/>
            <a:ext cx="7321235" cy="1569660"/>
          </a:xfrm>
          <a:prstGeom prst="rect">
            <a:avLst/>
          </a:prstGeom>
          <a:noFill/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BE" sz="2400">
                <a:solidFill>
                  <a:srgbClr val="0000FF"/>
                </a:solidFill>
                <a:latin typeface="Consolas"/>
              </a:rPr>
              <a:t>var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contacts =</a:t>
            </a:r>
          </a:p>
          <a:p>
            <a:r>
              <a:rPr lang="fr-BE" sz="2400">
                <a:solidFill>
                  <a:prstClr val="black"/>
                </a:solidFill>
                <a:latin typeface="Consolas"/>
              </a:rPr>
              <a:t>    customers</a:t>
            </a:r>
          </a:p>
          <a:p>
            <a:r>
              <a:rPr lang="fr-BE" sz="2400">
                <a:solidFill>
                  <a:prstClr val="black"/>
                </a:solidFill>
                <a:latin typeface="Consolas"/>
              </a:rPr>
              <a:t>    .Where(c =&gt; c.City == </a:t>
            </a:r>
            <a:r>
              <a:rPr lang="fr-BE" sz="2400">
                <a:solidFill>
                  <a:srgbClr val="A31515"/>
                </a:solidFill>
                <a:latin typeface="Consolas"/>
              </a:rPr>
              <a:t>"Hove"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)</a:t>
            </a:r>
          </a:p>
          <a:p>
            <a:r>
              <a:rPr lang="fr-BE" sz="2400">
                <a:solidFill>
                  <a:prstClr val="black"/>
                </a:solidFill>
                <a:latin typeface="Consolas"/>
              </a:rPr>
              <a:t>    .Select(c =&gt; </a:t>
            </a:r>
            <a:r>
              <a:rPr lang="fr-BE" sz="2400">
                <a:solidFill>
                  <a:srgbClr val="0000FF"/>
                </a:solidFill>
                <a:latin typeface="Consolas"/>
              </a:rPr>
              <a:t>new</a:t>
            </a:r>
            <a:r>
              <a:rPr lang="fr-BE" sz="2400">
                <a:solidFill>
                  <a:prstClr val="black"/>
                </a:solidFill>
                <a:latin typeface="Consolas"/>
              </a:rPr>
              <a:t> { c.Name, c.Phone </a:t>
            </a:r>
            <a:r>
              <a:rPr lang="fr-BE" sz="2400" smtClean="0">
                <a:solidFill>
                  <a:prstClr val="black"/>
                </a:solidFill>
                <a:latin typeface="Consolas"/>
              </a:rPr>
              <a:t>});</a:t>
            </a:r>
            <a:endParaRPr lang="fr-BE" sz="240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xfrm>
            <a:off x="1784921" y="4130675"/>
            <a:ext cx="466725" cy="57150"/>
          </a:xfrm>
          <a:custGeom>
            <a:avLst/>
            <a:gdLst/>
            <a:ahLst/>
            <a:cxnLst>
              <a:cxn ang="0">
                <a:pos x="0" y="31"/>
              </a:cxn>
              <a:cxn ang="0">
                <a:pos x="262" y="9"/>
              </a:cxn>
              <a:cxn ang="0">
                <a:pos x="292" y="23"/>
              </a:cxn>
            </a:cxnLst>
            <a:rect l="0" t="0" r="r" b="b"/>
            <a:pathLst>
              <a:path w="294" h="36">
                <a:moveTo>
                  <a:pt x="0" y="31"/>
                </a:moveTo>
                <a:cubicBezTo>
                  <a:pt x="84" y="0"/>
                  <a:pt x="177" y="36"/>
                  <a:pt x="262" y="9"/>
                </a:cubicBezTo>
                <a:cubicBezTo>
                  <a:pt x="294" y="17"/>
                  <a:pt x="292" y="6"/>
                  <a:pt x="292" y="23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endParaRPr lang="en-GB"/>
          </a:p>
        </p:txBody>
      </p:sp>
      <p:sp>
        <p:nvSpPr>
          <p:cNvPr id="9" name="Freeform 6"/>
          <p:cNvSpPr>
            <a:spLocks/>
          </p:cNvSpPr>
          <p:nvPr/>
        </p:nvSpPr>
        <p:spPr bwMode="auto">
          <a:xfrm>
            <a:off x="2646512" y="4860925"/>
            <a:ext cx="960437" cy="95250"/>
          </a:xfrm>
          <a:custGeom>
            <a:avLst/>
            <a:gdLst/>
            <a:ahLst/>
            <a:cxnLst>
              <a:cxn ang="0">
                <a:pos x="0" y="60"/>
              </a:cxn>
              <a:cxn ang="0">
                <a:pos x="605" y="60"/>
              </a:cxn>
            </a:cxnLst>
            <a:rect l="0" t="0" r="r" b="b"/>
            <a:pathLst>
              <a:path w="605" h="60">
                <a:moveTo>
                  <a:pt x="0" y="60"/>
                </a:moveTo>
                <a:cubicBezTo>
                  <a:pt x="157" y="0"/>
                  <a:pt x="417" y="60"/>
                  <a:pt x="605" y="6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endParaRPr lang="en-GB"/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>
            <a:off x="2646512" y="5249863"/>
            <a:ext cx="960438" cy="95250"/>
          </a:xfrm>
          <a:custGeom>
            <a:avLst/>
            <a:gdLst/>
            <a:ahLst/>
            <a:cxnLst>
              <a:cxn ang="0">
                <a:pos x="0" y="60"/>
              </a:cxn>
              <a:cxn ang="0">
                <a:pos x="605" y="60"/>
              </a:cxn>
            </a:cxnLst>
            <a:rect l="0" t="0" r="r" b="b"/>
            <a:pathLst>
              <a:path w="605" h="60">
                <a:moveTo>
                  <a:pt x="0" y="60"/>
                </a:moveTo>
                <a:cubicBezTo>
                  <a:pt x="157" y="0"/>
                  <a:pt x="417" y="60"/>
                  <a:pt x="605" y="6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endParaRPr lang="en-GB"/>
          </a:p>
        </p:txBody>
      </p:sp>
      <p:sp>
        <p:nvSpPr>
          <p:cNvPr id="11" name="Freeform 8"/>
          <p:cNvSpPr>
            <a:spLocks/>
          </p:cNvSpPr>
          <p:nvPr/>
        </p:nvSpPr>
        <p:spPr bwMode="auto">
          <a:xfrm>
            <a:off x="3726632" y="4868863"/>
            <a:ext cx="3528392" cy="114300"/>
          </a:xfrm>
          <a:custGeom>
            <a:avLst/>
            <a:gdLst/>
            <a:ahLst/>
            <a:cxnLst>
              <a:cxn ang="0">
                <a:pos x="0" y="41"/>
              </a:cxn>
              <a:cxn ang="0">
                <a:pos x="387" y="19"/>
              </a:cxn>
              <a:cxn ang="0">
                <a:pos x="817" y="41"/>
              </a:cxn>
              <a:cxn ang="0">
                <a:pos x="1356" y="19"/>
              </a:cxn>
              <a:cxn ang="0">
                <a:pos x="1495" y="19"/>
              </a:cxn>
              <a:cxn ang="0">
                <a:pos x="1823" y="26"/>
              </a:cxn>
            </a:cxnLst>
            <a:rect l="0" t="0" r="r" b="b"/>
            <a:pathLst>
              <a:path w="1823" h="58">
                <a:moveTo>
                  <a:pt x="0" y="41"/>
                </a:moveTo>
                <a:cubicBezTo>
                  <a:pt x="128" y="48"/>
                  <a:pt x="263" y="58"/>
                  <a:pt x="387" y="19"/>
                </a:cubicBezTo>
                <a:cubicBezTo>
                  <a:pt x="531" y="26"/>
                  <a:pt x="673" y="35"/>
                  <a:pt x="817" y="41"/>
                </a:cubicBezTo>
                <a:cubicBezTo>
                  <a:pt x="1006" y="34"/>
                  <a:pt x="1165" y="24"/>
                  <a:pt x="1356" y="19"/>
                </a:cubicBezTo>
                <a:cubicBezTo>
                  <a:pt x="1416" y="0"/>
                  <a:pt x="1365" y="13"/>
                  <a:pt x="1495" y="19"/>
                </a:cubicBezTo>
                <a:cubicBezTo>
                  <a:pt x="1687" y="28"/>
                  <a:pt x="1659" y="26"/>
                  <a:pt x="1823" y="26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endParaRPr lang="en-GB"/>
          </a:p>
        </p:txBody>
      </p:sp>
      <p:sp>
        <p:nvSpPr>
          <p:cNvPr id="12" name="Freeform 9"/>
          <p:cNvSpPr>
            <a:spLocks/>
          </p:cNvSpPr>
          <p:nvPr/>
        </p:nvSpPr>
        <p:spPr bwMode="auto">
          <a:xfrm>
            <a:off x="5402784" y="5295900"/>
            <a:ext cx="3076376" cy="460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80" y="7"/>
              </a:cxn>
              <a:cxn ang="0">
                <a:pos x="1341" y="29"/>
              </a:cxn>
              <a:cxn ang="0">
                <a:pos x="1575" y="14"/>
              </a:cxn>
            </a:cxnLst>
            <a:rect l="0" t="0" r="r" b="b"/>
            <a:pathLst>
              <a:path w="1575" h="29">
                <a:moveTo>
                  <a:pt x="0" y="0"/>
                </a:moveTo>
                <a:cubicBezTo>
                  <a:pt x="253" y="22"/>
                  <a:pt x="529" y="3"/>
                  <a:pt x="780" y="7"/>
                </a:cubicBezTo>
                <a:cubicBezTo>
                  <a:pt x="967" y="25"/>
                  <a:pt x="1154" y="10"/>
                  <a:pt x="1341" y="29"/>
                </a:cubicBezTo>
                <a:cubicBezTo>
                  <a:pt x="1349" y="29"/>
                  <a:pt x="1509" y="14"/>
                  <a:pt x="1575" y="14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endParaRPr lang="en-GB"/>
          </a:p>
        </p:txBody>
      </p:sp>
      <p:sp>
        <p:nvSpPr>
          <p:cNvPr id="13" name="Freeform 10"/>
          <p:cNvSpPr>
            <a:spLocks/>
          </p:cNvSpPr>
          <p:nvPr/>
        </p:nvSpPr>
        <p:spPr bwMode="auto">
          <a:xfrm>
            <a:off x="4662736" y="5308600"/>
            <a:ext cx="566738" cy="111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57" y="7"/>
              </a:cxn>
            </a:cxnLst>
            <a:rect l="0" t="0" r="r" b="b"/>
            <a:pathLst>
              <a:path w="357" h="7">
                <a:moveTo>
                  <a:pt x="0" y="0"/>
                </a:moveTo>
                <a:cubicBezTo>
                  <a:pt x="119" y="2"/>
                  <a:pt x="238" y="7"/>
                  <a:pt x="357" y="7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endParaRPr lang="en-GB"/>
          </a:p>
        </p:txBody>
      </p:sp>
      <p:sp>
        <p:nvSpPr>
          <p:cNvPr id="14" name="AutoShape 11"/>
          <p:cNvSpPr>
            <a:spLocks noChangeArrowheads="1"/>
          </p:cNvSpPr>
          <p:nvPr/>
        </p:nvSpPr>
        <p:spPr bwMode="auto">
          <a:xfrm>
            <a:off x="264096" y="1981200"/>
            <a:ext cx="1295400" cy="3124200"/>
          </a:xfrm>
          <a:prstGeom prst="curvedRightArrow">
            <a:avLst>
              <a:gd name="adj1" fmla="val 48235"/>
              <a:gd name="adj2" fmla="val 96471"/>
              <a:gd name="adj3" fmla="val 33333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90000"/>
              </a:lnSpc>
            </a:pPr>
            <a:endParaRPr lang="en-GB">
              <a:solidFill>
                <a:schemeClr val="lt1"/>
              </a:solidFill>
            </a:endParaRPr>
          </a:p>
        </p:txBody>
      </p:sp>
      <p:sp>
        <p:nvSpPr>
          <p:cNvPr id="15" name="AutoShape 12"/>
          <p:cNvSpPr>
            <a:spLocks noChangeArrowheads="1"/>
          </p:cNvSpPr>
          <p:nvPr/>
        </p:nvSpPr>
        <p:spPr bwMode="auto">
          <a:xfrm>
            <a:off x="611560" y="5257800"/>
            <a:ext cx="1524000" cy="914400"/>
          </a:xfrm>
          <a:prstGeom prst="wedgeRoundRectCallout">
            <a:avLst>
              <a:gd name="adj1" fmla="val 74583"/>
              <a:gd name="adj2" fmla="val -67884"/>
              <a:gd name="adj3" fmla="val 16667"/>
            </a:avLst>
          </a:prstGeom>
          <a:ln>
            <a:headEnd type="none" w="sm" len="sm"/>
            <a:tailEnd type="none" w="sm" len="sm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lt1"/>
                </a:solidFill>
              </a:rPr>
              <a:t>Extension methods</a:t>
            </a:r>
          </a:p>
        </p:txBody>
      </p:sp>
      <p:sp>
        <p:nvSpPr>
          <p:cNvPr id="16" name="AutoShape 13"/>
          <p:cNvSpPr>
            <a:spLocks noChangeArrowheads="1"/>
          </p:cNvSpPr>
          <p:nvPr/>
        </p:nvSpPr>
        <p:spPr bwMode="auto">
          <a:xfrm>
            <a:off x="4459524" y="3220839"/>
            <a:ext cx="1676400" cy="914400"/>
          </a:xfrm>
          <a:prstGeom prst="wedgeRoundRectCallout">
            <a:avLst>
              <a:gd name="adj1" fmla="val -61648"/>
              <a:gd name="adj2" fmla="val 103995"/>
              <a:gd name="adj3" fmla="val 16667"/>
            </a:avLst>
          </a:prstGeom>
          <a:ln>
            <a:headEnd type="none" w="sm" len="sm"/>
            <a:tailEnd type="none" w="sm" len="sm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lt1"/>
                </a:solidFill>
              </a:rPr>
              <a:t>Lambda expressions</a:t>
            </a:r>
          </a:p>
        </p:txBody>
      </p:sp>
      <p:sp>
        <p:nvSpPr>
          <p:cNvPr id="17" name="AutoShape 14"/>
          <p:cNvSpPr>
            <a:spLocks noChangeArrowheads="1"/>
          </p:cNvSpPr>
          <p:nvPr/>
        </p:nvSpPr>
        <p:spPr bwMode="auto">
          <a:xfrm>
            <a:off x="6855396" y="762000"/>
            <a:ext cx="1905000" cy="914400"/>
          </a:xfrm>
          <a:prstGeom prst="wedgeRoundRectCallout">
            <a:avLst>
              <a:gd name="adj1" fmla="val -64500"/>
              <a:gd name="adj2" fmla="val 87155"/>
              <a:gd name="adj3" fmla="val 16667"/>
            </a:avLst>
          </a:prstGeom>
          <a:ln>
            <a:headEnd type="none" w="sm" len="sm"/>
            <a:tailEnd type="none" w="sm" len="sm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lt1"/>
                </a:solidFill>
              </a:rPr>
              <a:t>Query expressions</a:t>
            </a:r>
          </a:p>
        </p:txBody>
      </p:sp>
      <p:sp>
        <p:nvSpPr>
          <p:cNvPr id="18" name="AutoShape 15"/>
          <p:cNvSpPr>
            <a:spLocks noChangeArrowheads="1"/>
          </p:cNvSpPr>
          <p:nvPr/>
        </p:nvSpPr>
        <p:spPr bwMode="auto">
          <a:xfrm>
            <a:off x="6969696" y="5562600"/>
            <a:ext cx="1676400" cy="914400"/>
          </a:xfrm>
          <a:prstGeom prst="wedgeRoundRectCallout">
            <a:avLst>
              <a:gd name="adj1" fmla="val -79356"/>
              <a:gd name="adj2" fmla="val -57986"/>
              <a:gd name="adj3" fmla="val 16667"/>
            </a:avLst>
          </a:prstGeom>
          <a:ln>
            <a:headEnd type="none" w="sm" len="sm"/>
            <a:tailEnd type="none" w="sm" len="sm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lt1"/>
                </a:solidFill>
              </a:rPr>
              <a:t>Object initializers</a:t>
            </a:r>
          </a:p>
        </p:txBody>
      </p:sp>
      <p:sp>
        <p:nvSpPr>
          <p:cNvPr id="19" name="AutoShape 16"/>
          <p:cNvSpPr>
            <a:spLocks noChangeArrowheads="1"/>
          </p:cNvSpPr>
          <p:nvPr/>
        </p:nvSpPr>
        <p:spPr bwMode="auto">
          <a:xfrm>
            <a:off x="2847177" y="5562600"/>
            <a:ext cx="1676400" cy="914400"/>
          </a:xfrm>
          <a:prstGeom prst="wedgeRoundRectCallout">
            <a:avLst>
              <a:gd name="adj1" fmla="val 74431"/>
              <a:gd name="adj2" fmla="val -64759"/>
              <a:gd name="adj3" fmla="val 16667"/>
            </a:avLst>
          </a:prstGeom>
          <a:ln>
            <a:headEnd type="none" w="sm" len="sm"/>
            <a:tailEnd type="none" w="sm" len="sm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lt1"/>
                </a:solidFill>
              </a:rPr>
              <a:t>Anonymous types</a:t>
            </a:r>
          </a:p>
        </p:txBody>
      </p:sp>
      <p:sp>
        <p:nvSpPr>
          <p:cNvPr id="20" name="Freeform 17"/>
          <p:cNvSpPr>
            <a:spLocks/>
          </p:cNvSpPr>
          <p:nvPr/>
        </p:nvSpPr>
        <p:spPr bwMode="auto">
          <a:xfrm>
            <a:off x="2502496" y="2101850"/>
            <a:ext cx="631825" cy="84138"/>
          </a:xfrm>
          <a:custGeom>
            <a:avLst/>
            <a:gdLst/>
            <a:ahLst/>
            <a:cxnLst>
              <a:cxn ang="0">
                <a:pos x="0" y="49"/>
              </a:cxn>
              <a:cxn ang="0">
                <a:pos x="430" y="43"/>
              </a:cxn>
            </a:cxnLst>
            <a:rect l="0" t="0" r="r" b="b"/>
            <a:pathLst>
              <a:path w="430" h="49">
                <a:moveTo>
                  <a:pt x="0" y="49"/>
                </a:moveTo>
                <a:cubicBezTo>
                  <a:pt x="148" y="0"/>
                  <a:pt x="12" y="43"/>
                  <a:pt x="430" y="43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endParaRPr lang="en-GB"/>
          </a:p>
        </p:txBody>
      </p:sp>
      <p:sp>
        <p:nvSpPr>
          <p:cNvPr id="21" name="Freeform 18"/>
          <p:cNvSpPr>
            <a:spLocks/>
          </p:cNvSpPr>
          <p:nvPr/>
        </p:nvSpPr>
        <p:spPr bwMode="auto">
          <a:xfrm>
            <a:off x="2573934" y="2509838"/>
            <a:ext cx="774700" cy="74612"/>
          </a:xfrm>
          <a:custGeom>
            <a:avLst/>
            <a:gdLst/>
            <a:ahLst/>
            <a:cxnLst>
              <a:cxn ang="0">
                <a:pos x="0" y="30"/>
              </a:cxn>
              <a:cxn ang="0">
                <a:pos x="540" y="18"/>
              </a:cxn>
            </a:cxnLst>
            <a:rect l="0" t="0" r="r" b="b"/>
            <a:pathLst>
              <a:path w="540" h="30">
                <a:moveTo>
                  <a:pt x="0" y="30"/>
                </a:moveTo>
                <a:cubicBezTo>
                  <a:pt x="179" y="0"/>
                  <a:pt x="357" y="18"/>
                  <a:pt x="540" y="18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endParaRPr lang="en-GB"/>
          </a:p>
        </p:txBody>
      </p:sp>
      <p:sp>
        <p:nvSpPr>
          <p:cNvPr id="22" name="Freeform 19"/>
          <p:cNvSpPr>
            <a:spLocks/>
          </p:cNvSpPr>
          <p:nvPr/>
        </p:nvSpPr>
        <p:spPr bwMode="auto">
          <a:xfrm>
            <a:off x="2583459" y="2906713"/>
            <a:ext cx="752475" cy="42862"/>
          </a:xfrm>
          <a:custGeom>
            <a:avLst/>
            <a:gdLst/>
            <a:ahLst/>
            <a:cxnLst>
              <a:cxn ang="0">
                <a:pos x="0" y="20"/>
              </a:cxn>
              <a:cxn ang="0">
                <a:pos x="491" y="13"/>
              </a:cxn>
              <a:cxn ang="0">
                <a:pos x="515" y="13"/>
              </a:cxn>
            </a:cxnLst>
            <a:rect l="0" t="0" r="r" b="b"/>
            <a:pathLst>
              <a:path w="518" h="20">
                <a:moveTo>
                  <a:pt x="0" y="20"/>
                </a:moveTo>
                <a:cubicBezTo>
                  <a:pt x="164" y="18"/>
                  <a:pt x="327" y="17"/>
                  <a:pt x="491" y="13"/>
                </a:cubicBezTo>
                <a:cubicBezTo>
                  <a:pt x="518" y="12"/>
                  <a:pt x="502" y="0"/>
                  <a:pt x="515" y="13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endParaRPr lang="en-GB"/>
          </a:p>
        </p:txBody>
      </p:sp>
      <p:sp>
        <p:nvSpPr>
          <p:cNvPr id="23" name="AutoShape 20"/>
          <p:cNvSpPr>
            <a:spLocks noChangeArrowheads="1"/>
          </p:cNvSpPr>
          <p:nvPr/>
        </p:nvSpPr>
        <p:spPr bwMode="auto">
          <a:xfrm>
            <a:off x="35496" y="2492375"/>
            <a:ext cx="1905000" cy="914400"/>
          </a:xfrm>
          <a:prstGeom prst="wedgeRoundRectCallout">
            <a:avLst>
              <a:gd name="adj1" fmla="val 44750"/>
              <a:gd name="adj2" fmla="val 102083"/>
              <a:gd name="adj3" fmla="val 16667"/>
            </a:avLst>
          </a:prstGeom>
          <a:ln>
            <a:headEnd type="none" w="sm" len="sm"/>
            <a:tailEnd type="none" w="sm" len="sm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lt1"/>
                </a:solidFill>
              </a:rPr>
              <a:t>Local variable type inference</a:t>
            </a:r>
          </a:p>
        </p:txBody>
      </p:sp>
      <p:sp>
        <p:nvSpPr>
          <p:cNvPr id="24" name="Freeform 17"/>
          <p:cNvSpPr>
            <a:spLocks/>
          </p:cNvSpPr>
          <p:nvPr/>
        </p:nvSpPr>
        <p:spPr bwMode="auto">
          <a:xfrm>
            <a:off x="3740029" y="2130416"/>
            <a:ext cx="274635" cy="84138"/>
          </a:xfrm>
          <a:custGeom>
            <a:avLst/>
            <a:gdLst/>
            <a:ahLst/>
            <a:cxnLst>
              <a:cxn ang="0">
                <a:pos x="0" y="49"/>
              </a:cxn>
              <a:cxn ang="0">
                <a:pos x="430" y="43"/>
              </a:cxn>
            </a:cxnLst>
            <a:rect l="0" t="0" r="r" b="b"/>
            <a:pathLst>
              <a:path w="430" h="49">
                <a:moveTo>
                  <a:pt x="0" y="49"/>
                </a:moveTo>
                <a:cubicBezTo>
                  <a:pt x="148" y="0"/>
                  <a:pt x="12" y="43"/>
                  <a:pt x="430" y="43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2135560" y="1943190"/>
            <a:ext cx="5888150" cy="264687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fr-BE" sz="16600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LINQ</a:t>
            </a:r>
          </a:p>
        </p:txBody>
      </p:sp>
    </p:spTree>
    <p:extLst>
      <p:ext uri="{BB962C8B-B14F-4D97-AF65-F5344CB8AC3E}">
        <p14:creationId xmlns:p14="http://schemas.microsoft.com/office/powerpoint/2010/main" val="3502161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82296" indent="0" algn="ctr">
              <a:buNone/>
            </a:pPr>
            <a:endParaRPr lang="en-US" sz="66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6350" stA="60000" endA="900" endPos="60000" dist="60007" dir="5400000" sy="-100000" algn="bl" rotWithShape="0"/>
              </a:effectLst>
            </a:endParaRPr>
          </a:p>
          <a:p>
            <a:pPr marL="82296" indent="0" algn="ctr">
              <a:buNone/>
            </a:pPr>
            <a:r>
              <a:rPr lang="en-US" sz="6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6350" stA="60000" endA="900" endPos="60000" dist="60007" dir="5400000" sy="-100000" algn="bl" rotWithShape="0"/>
                </a:effectLst>
              </a:rPr>
              <a:t>Thank You</a:t>
            </a:r>
            <a:endParaRPr lang="en-US" sz="6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6350" stA="60000" endA="900" endPos="60000" dist="60007" dir="5400000" sy="-100000" algn="bl" rotWithShape="0"/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Linq and Lambda expressions</a:t>
            </a:r>
            <a:endParaRPr lang="fr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B118-324C-444F-B8B1-B3468781E7CB}" type="slidenum">
              <a:rPr lang="fr-BE" smtClean="0"/>
              <a:t>28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8689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References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mtClean="0"/>
              <a:t>Daniel Moth's Blog</a:t>
            </a:r>
            <a:endParaRPr lang="fr-BE"/>
          </a:p>
          <a:p>
            <a:pPr lvl="1"/>
            <a:r>
              <a:rPr lang="fr-BE"/>
              <a:t>http://</a:t>
            </a:r>
            <a:r>
              <a:rPr lang="fr-BE" smtClean="0"/>
              <a:t>www.danielmoth.com/Blog</a:t>
            </a:r>
          </a:p>
          <a:p>
            <a:pPr lvl="1"/>
            <a:endParaRPr lang="fr-BE"/>
          </a:p>
          <a:p>
            <a:r>
              <a:rPr lang="fr-BE"/>
              <a:t>Microsoft 101 Linq Samples</a:t>
            </a:r>
          </a:p>
          <a:p>
            <a:pPr lvl="1"/>
            <a:r>
              <a:rPr lang="fr-BE"/>
              <a:t>http://msdn.microsoft.com/en-us/vcsharp/aa336746</a:t>
            </a:r>
          </a:p>
          <a:p>
            <a:pPr lvl="1"/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Linq and Lambda expressions</a:t>
            </a:r>
            <a:endParaRPr lang="fr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B118-324C-444F-B8B1-B3468781E7CB}" type="slidenum">
              <a:rPr lang="fr-BE" smtClean="0"/>
              <a:t>29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46837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Agenda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BE" smtClean="0"/>
              <a:t>.NET evolution</a:t>
            </a:r>
          </a:p>
          <a:p>
            <a:r>
              <a:rPr lang="fr-BE"/>
              <a:t>Simplify Querying</a:t>
            </a:r>
          </a:p>
          <a:p>
            <a:r>
              <a:rPr lang="fr-BE" smtClean="0"/>
              <a:t>LINQ</a:t>
            </a:r>
          </a:p>
          <a:p>
            <a:pPr lvl="1"/>
            <a:r>
              <a:rPr lang="en-US" sz="2200"/>
              <a:t>Local Variable Type Inference</a:t>
            </a:r>
          </a:p>
          <a:p>
            <a:pPr lvl="1"/>
            <a:r>
              <a:rPr lang="en-US" sz="2200"/>
              <a:t>Object Initialisers</a:t>
            </a:r>
          </a:p>
          <a:p>
            <a:pPr lvl="1"/>
            <a:r>
              <a:rPr lang="en-US" sz="2200"/>
              <a:t>Anonymous Types</a:t>
            </a:r>
          </a:p>
          <a:p>
            <a:pPr lvl="1"/>
            <a:r>
              <a:rPr lang="en-US" sz="2200"/>
              <a:t>Anonymous Methods</a:t>
            </a:r>
          </a:p>
          <a:p>
            <a:pPr lvl="1"/>
            <a:r>
              <a:rPr lang="en-US" sz="2200"/>
              <a:t>Lambda Expressions</a:t>
            </a:r>
          </a:p>
          <a:p>
            <a:pPr lvl="1"/>
            <a:r>
              <a:rPr lang="en-US" sz="2200"/>
              <a:t>Extension Methods</a:t>
            </a:r>
          </a:p>
          <a:p>
            <a:pPr lvl="1"/>
            <a:r>
              <a:rPr lang="en-US" sz="2200"/>
              <a:t>Query </a:t>
            </a:r>
            <a:r>
              <a:rPr lang="en-US" sz="2200" smtClean="0"/>
              <a:t>Expressions</a:t>
            </a:r>
          </a:p>
          <a:p>
            <a:r>
              <a:rPr lang="en-US" smtClean="0"/>
              <a:t>Démonstrations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Linq and Lambda expressions</a:t>
            </a:r>
            <a:endParaRPr lang="fr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B118-324C-444F-B8B1-B3468781E7CB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40826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.</a:t>
            </a:r>
            <a:r>
              <a:rPr lang="fr-BE" smtClean="0"/>
              <a:t>NET  Through </a:t>
            </a:r>
            <a:r>
              <a:rPr lang="fr-BE"/>
              <a:t>The Ages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0639107"/>
              </p:ext>
            </p:extLst>
          </p:nvPr>
        </p:nvGraphicFramePr>
        <p:xfrm>
          <a:off x="250825" y="1447800"/>
          <a:ext cx="8683626" cy="3728324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296839"/>
                <a:gridCol w="1184197"/>
                <a:gridCol w="1240518"/>
                <a:gridCol w="1240518"/>
                <a:gridCol w="1240518"/>
                <a:gridCol w="1240518"/>
                <a:gridCol w="1240518"/>
              </a:tblGrid>
              <a:tr h="541040">
                <a:tc>
                  <a:txBody>
                    <a:bodyPr/>
                    <a:lstStyle/>
                    <a:p>
                      <a:pPr algn="ctr"/>
                      <a:endParaRPr lang="fr-BE" sz="1600" b="1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400" smtClean="0"/>
                        <a:t>2002</a:t>
                      </a:r>
                      <a:endParaRPr lang="fr-BE" sz="2400" b="1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400" smtClean="0"/>
                        <a:t>2003</a:t>
                      </a:r>
                      <a:endParaRPr lang="fr-BE" sz="2400" b="1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400" smtClean="0"/>
                        <a:t>2005</a:t>
                      </a:r>
                      <a:endParaRPr lang="fr-BE" sz="2400" b="1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400" smtClean="0"/>
                        <a:t>2007</a:t>
                      </a:r>
                      <a:endParaRPr lang="fr-BE" sz="2400" b="1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400" smtClean="0"/>
                        <a:t>2008</a:t>
                      </a:r>
                      <a:endParaRPr lang="fr-BE" sz="2400" b="1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400" smtClean="0"/>
                        <a:t>2010</a:t>
                      </a:r>
                      <a:endParaRPr lang="fr-BE" sz="2400" b="1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770682">
                <a:tc>
                  <a:txBody>
                    <a:bodyPr/>
                    <a:lstStyle/>
                    <a:p>
                      <a:pPr algn="l"/>
                      <a:r>
                        <a:rPr lang="fr-BE" sz="1600" b="1" smtClean="0"/>
                        <a:t>Visual Studio</a:t>
                      </a:r>
                      <a:endParaRPr lang="fr-BE" sz="1600" b="1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smtClean="0"/>
                        <a:t>VS.NET 2002</a:t>
                      </a:r>
                      <a:endParaRPr lang="fr-B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smtClean="0"/>
                        <a:t>VS.NET 2003</a:t>
                      </a:r>
                      <a:endParaRPr lang="fr-B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smtClean="0"/>
                        <a:t>VS.NET 2005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smtClean="0"/>
                        <a:t>VS.NET 2005</a:t>
                      </a:r>
                      <a:br>
                        <a:rPr lang="fr-BE" sz="1600" smtClean="0"/>
                      </a:br>
                      <a:r>
                        <a:rPr lang="fr-BE" sz="1600" smtClean="0"/>
                        <a:t>+ extensions</a:t>
                      </a:r>
                      <a:endParaRPr lang="fr-B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smtClean="0"/>
                        <a:t>VS.NET 2008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smtClean="0"/>
                        <a:t>VS.NET 2010</a:t>
                      </a:r>
                    </a:p>
                  </a:txBody>
                  <a:tcPr anchor="ctr"/>
                </a:tc>
              </a:tr>
              <a:tr h="770682">
                <a:tc>
                  <a:txBody>
                    <a:bodyPr/>
                    <a:lstStyle/>
                    <a:p>
                      <a:pPr algn="l"/>
                      <a:r>
                        <a:rPr lang="fr-BE" sz="1600" b="1" smtClean="0"/>
                        <a:t>Languages</a:t>
                      </a:r>
                      <a:endParaRPr lang="fr-BE" sz="1600" b="1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smtClean="0"/>
                        <a:t>C# 1.0</a:t>
                      </a:r>
                    </a:p>
                    <a:p>
                      <a:pPr algn="ctr"/>
                      <a:r>
                        <a:rPr lang="fr-BE" sz="1600" smtClean="0"/>
                        <a:t>VB.NET</a:t>
                      </a:r>
                      <a:r>
                        <a:rPr lang="fr-BE" sz="1600" baseline="0" smtClean="0"/>
                        <a:t> 7.0</a:t>
                      </a:r>
                      <a:endParaRPr lang="fr-B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smtClean="0"/>
                        <a:t>C# 1.1</a:t>
                      </a:r>
                    </a:p>
                    <a:p>
                      <a:pPr algn="ctr"/>
                      <a:r>
                        <a:rPr lang="fr-BE" sz="1600" smtClean="0"/>
                        <a:t>VB.NET</a:t>
                      </a:r>
                      <a:r>
                        <a:rPr lang="fr-BE" sz="1600" baseline="0" smtClean="0"/>
                        <a:t> 7.1</a:t>
                      </a:r>
                      <a:endParaRPr lang="fr-B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smtClean="0"/>
                        <a:t>C# 2.0</a:t>
                      </a:r>
                    </a:p>
                    <a:p>
                      <a:pPr algn="ctr"/>
                      <a:r>
                        <a:rPr lang="fr-BE" sz="1600" smtClean="0"/>
                        <a:t>VB.NET</a:t>
                      </a:r>
                      <a:r>
                        <a:rPr lang="fr-BE" sz="1600" baseline="0" smtClean="0"/>
                        <a:t> 8.0</a:t>
                      </a:r>
                      <a:endParaRPr lang="fr-B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smtClean="0"/>
                        <a:t>C# 2.0</a:t>
                      </a:r>
                    </a:p>
                    <a:p>
                      <a:pPr algn="ctr"/>
                      <a:r>
                        <a:rPr lang="fr-BE" sz="1600" smtClean="0"/>
                        <a:t>VB.NET</a:t>
                      </a:r>
                      <a:r>
                        <a:rPr lang="fr-BE" sz="1600" baseline="0" smtClean="0"/>
                        <a:t> 8.0</a:t>
                      </a:r>
                      <a:endParaRPr lang="fr-B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smtClean="0"/>
                        <a:t>C# 3.0</a:t>
                      </a:r>
                    </a:p>
                    <a:p>
                      <a:pPr algn="ctr"/>
                      <a:r>
                        <a:rPr lang="fr-BE" sz="1600" smtClean="0"/>
                        <a:t>VB.NET</a:t>
                      </a:r>
                      <a:r>
                        <a:rPr lang="fr-BE" sz="1600" baseline="0" smtClean="0"/>
                        <a:t> 9.0</a:t>
                      </a:r>
                      <a:endParaRPr lang="fr-B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smtClean="0"/>
                        <a:t>C# 4.0</a:t>
                      </a:r>
                    </a:p>
                    <a:p>
                      <a:pPr algn="ctr"/>
                      <a:r>
                        <a:rPr lang="fr-BE" sz="1600" smtClean="0"/>
                        <a:t>VB.NET</a:t>
                      </a:r>
                      <a:r>
                        <a:rPr lang="fr-BE" sz="1600" baseline="0" smtClean="0"/>
                        <a:t> 10.0</a:t>
                      </a:r>
                      <a:endParaRPr lang="fr-BE" sz="1600"/>
                    </a:p>
                  </a:txBody>
                  <a:tcPr anchor="ctr"/>
                </a:tc>
              </a:tr>
              <a:tr h="770682">
                <a:tc>
                  <a:txBody>
                    <a:bodyPr/>
                    <a:lstStyle/>
                    <a:p>
                      <a:pPr algn="l"/>
                      <a:r>
                        <a:rPr lang="fr-BE" sz="1600" b="1" smtClean="0"/>
                        <a:t>Framework</a:t>
                      </a:r>
                    </a:p>
                    <a:p>
                      <a:pPr algn="l"/>
                      <a:r>
                        <a:rPr lang="fr-BE" sz="1600" b="1" smtClean="0"/>
                        <a:t>libraries</a:t>
                      </a:r>
                      <a:endParaRPr lang="fr-BE" sz="1600" b="1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smtClean="0"/>
                        <a:t>V1.0</a:t>
                      </a:r>
                      <a:endParaRPr lang="fr-B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smtClean="0"/>
                        <a:t>V1.1</a:t>
                      </a:r>
                      <a:endParaRPr lang="fr-B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smtClean="0"/>
                        <a:t>V2.0</a:t>
                      </a:r>
                      <a:endParaRPr lang="fr-B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smtClean="0"/>
                        <a:t>V3.0</a:t>
                      </a:r>
                      <a:endParaRPr lang="fr-B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smtClean="0"/>
                        <a:t>V3.5</a:t>
                      </a:r>
                      <a:endParaRPr lang="fr-B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smtClean="0"/>
                        <a:t>V4.0</a:t>
                      </a:r>
                      <a:endParaRPr lang="fr-BE" sz="1600"/>
                    </a:p>
                  </a:txBody>
                  <a:tcPr anchor="ctr"/>
                </a:tc>
              </a:tr>
              <a:tr h="770682">
                <a:tc>
                  <a:txBody>
                    <a:bodyPr/>
                    <a:lstStyle/>
                    <a:p>
                      <a:pPr algn="l"/>
                      <a:r>
                        <a:rPr lang="fr-BE" sz="1600" b="1" smtClean="0"/>
                        <a:t>Engine (CLR)</a:t>
                      </a:r>
                      <a:endParaRPr lang="fr-BE" sz="1600" b="1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smtClean="0"/>
                        <a:t>CLR v1.0</a:t>
                      </a:r>
                      <a:endParaRPr lang="fr-B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smtClean="0"/>
                        <a:t>CLR v1.1</a:t>
                      </a:r>
                      <a:endParaRPr lang="fr-B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smtClean="0"/>
                        <a:t>CLR v2.0</a:t>
                      </a:r>
                      <a:endParaRPr lang="fr-B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smtClean="0"/>
                        <a:t>CLR v2.0</a:t>
                      </a:r>
                      <a:endParaRPr lang="fr-B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smtClean="0"/>
                        <a:t>CLR v2.0</a:t>
                      </a:r>
                      <a:endParaRPr lang="fr-B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smtClean="0"/>
                        <a:t>CLR v4.0</a:t>
                      </a:r>
                      <a:endParaRPr lang="fr-BE" sz="160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Linq and Lambda expressions</a:t>
            </a:r>
            <a:endParaRPr lang="fr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B118-324C-444F-B8B1-B3468781E7CB}" type="slidenum">
              <a:rPr lang="fr-BE" smtClean="0"/>
              <a:t>4</a:t>
            </a:fld>
            <a:endParaRPr lang="fr-BE"/>
          </a:p>
        </p:txBody>
      </p:sp>
      <p:sp>
        <p:nvSpPr>
          <p:cNvPr id="9" name="Chevron 8"/>
          <p:cNvSpPr/>
          <p:nvPr/>
        </p:nvSpPr>
        <p:spPr>
          <a:xfrm rot="5400000">
            <a:off x="5652120" y="5331973"/>
            <a:ext cx="360040" cy="504056"/>
          </a:xfrm>
          <a:prstGeom prst="chevron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83326" y="5836201"/>
            <a:ext cx="6976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BE" smtClean="0"/>
              <a:t>WPF</a:t>
            </a:r>
            <a:br>
              <a:rPr lang="fr-BE" smtClean="0"/>
            </a:br>
            <a:r>
              <a:rPr lang="fr-BE" smtClean="0"/>
              <a:t>WCF</a:t>
            </a:r>
            <a:br>
              <a:rPr lang="fr-BE" smtClean="0"/>
            </a:br>
            <a:r>
              <a:rPr lang="fr-BE" smtClean="0"/>
              <a:t>WF</a:t>
            </a:r>
            <a:endParaRPr lang="fr-BE"/>
          </a:p>
        </p:txBody>
      </p:sp>
      <p:sp>
        <p:nvSpPr>
          <p:cNvPr id="11" name="Chevron 10"/>
          <p:cNvSpPr/>
          <p:nvPr/>
        </p:nvSpPr>
        <p:spPr>
          <a:xfrm rot="5400000">
            <a:off x="6901034" y="5331973"/>
            <a:ext cx="360040" cy="504056"/>
          </a:xfrm>
          <a:prstGeom prst="chevr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28846" y="5836201"/>
            <a:ext cx="9044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BE" smtClean="0"/>
              <a:t>Lambda</a:t>
            </a:r>
          </a:p>
          <a:p>
            <a:pPr algn="ctr"/>
            <a:r>
              <a:rPr lang="fr-BE" smtClean="0"/>
              <a:t>Linq</a:t>
            </a:r>
            <a:endParaRPr lang="fr-BE"/>
          </a:p>
        </p:txBody>
      </p:sp>
      <p:sp>
        <p:nvSpPr>
          <p:cNvPr id="13" name="Chevron 12"/>
          <p:cNvSpPr/>
          <p:nvPr/>
        </p:nvSpPr>
        <p:spPr>
          <a:xfrm rot="5400000">
            <a:off x="4427984" y="5331973"/>
            <a:ext cx="360040" cy="504056"/>
          </a:xfrm>
          <a:prstGeom prst="chevron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39767" y="5836201"/>
            <a:ext cx="936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BE" smtClean="0"/>
              <a:t>Partial</a:t>
            </a:r>
          </a:p>
          <a:p>
            <a:pPr algn="ctr"/>
            <a:r>
              <a:rPr lang="fr-BE" smtClean="0"/>
              <a:t>Generic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27584" y="5974700"/>
            <a:ext cx="1923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BE" smtClean="0">
                <a:solidFill>
                  <a:schemeClr val="accent6"/>
                </a:solidFill>
              </a:rPr>
              <a:t>+ … Classes … +</a:t>
            </a:r>
          </a:p>
        </p:txBody>
      </p:sp>
      <p:sp>
        <p:nvSpPr>
          <p:cNvPr id="16" name="Chevron 15"/>
          <p:cNvSpPr/>
          <p:nvPr/>
        </p:nvSpPr>
        <p:spPr>
          <a:xfrm rot="5400000">
            <a:off x="8100392" y="5331973"/>
            <a:ext cx="360040" cy="504056"/>
          </a:xfrm>
          <a:prstGeom prst="chevron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79314" y="5836201"/>
            <a:ext cx="1002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BE" smtClean="0"/>
              <a:t>Dynamic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751509" y="1412776"/>
            <a:ext cx="1172419" cy="51845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9" name="Rectangle 18"/>
          <p:cNvSpPr/>
          <p:nvPr/>
        </p:nvSpPr>
        <p:spPr>
          <a:xfrm>
            <a:off x="3946098" y="1412776"/>
            <a:ext cx="1273974" cy="51845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0" name="Rectangle 19"/>
          <p:cNvSpPr/>
          <p:nvPr/>
        </p:nvSpPr>
        <p:spPr>
          <a:xfrm>
            <a:off x="5220072" y="1412776"/>
            <a:ext cx="1273974" cy="51845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1" name="Rectangle 20"/>
          <p:cNvSpPr/>
          <p:nvPr/>
        </p:nvSpPr>
        <p:spPr>
          <a:xfrm>
            <a:off x="6505340" y="1412776"/>
            <a:ext cx="1273974" cy="51845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2" name="Rectangle 21"/>
          <p:cNvSpPr/>
          <p:nvPr/>
        </p:nvSpPr>
        <p:spPr>
          <a:xfrm>
            <a:off x="7731551" y="1412776"/>
            <a:ext cx="1273974" cy="51845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605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The Evolution of C#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0375164"/>
              </p:ext>
            </p:extLst>
          </p:nvPr>
        </p:nvGraphicFramePr>
        <p:xfrm>
          <a:off x="250825" y="1447800"/>
          <a:ext cx="8683625" cy="5076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Linq and Lambda expressions</a:t>
            </a:r>
            <a:endParaRPr lang="fr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B118-324C-444F-B8B1-B3468781E7CB}" type="slidenum">
              <a:rPr lang="fr-BE" smtClean="0"/>
              <a:t>5</a:t>
            </a:fld>
            <a:endParaRPr lang="fr-BE"/>
          </a:p>
        </p:txBody>
      </p:sp>
      <p:grpSp>
        <p:nvGrpSpPr>
          <p:cNvPr id="12" name="Group 11"/>
          <p:cNvGrpSpPr/>
          <p:nvPr/>
        </p:nvGrpSpPr>
        <p:grpSpPr>
          <a:xfrm>
            <a:off x="611560" y="1907540"/>
            <a:ext cx="7145059" cy="3186936"/>
            <a:chOff x="611560" y="1907540"/>
            <a:chExt cx="7145059" cy="3186936"/>
          </a:xfrm>
        </p:grpSpPr>
        <p:sp>
          <p:nvSpPr>
            <p:cNvPr id="7" name="TextBox 6"/>
            <p:cNvSpPr txBox="1"/>
            <p:nvPr/>
          </p:nvSpPr>
          <p:spPr>
            <a:xfrm>
              <a:off x="611560" y="4725144"/>
              <a:ext cx="17871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BE" b="1" smtClean="0">
                  <a:solidFill>
                    <a:schemeClr val="accent3"/>
                  </a:solidFill>
                </a:rPr>
                <a:t>Managed Code</a:t>
              </a:r>
              <a:endParaRPr lang="fr-BE" b="1">
                <a:solidFill>
                  <a:schemeClr val="accent3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979712" y="3645024"/>
              <a:ext cx="11400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BE" b="1" smtClean="0">
                  <a:solidFill>
                    <a:schemeClr val="accent3"/>
                  </a:solidFill>
                </a:rPr>
                <a:t>Generics</a:t>
              </a:r>
              <a:endParaRPr lang="fr-BE" b="1">
                <a:solidFill>
                  <a:schemeClr val="accent3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491880" y="2852936"/>
              <a:ext cx="659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chemeClr val="accent3"/>
                  </a:solidFill>
                  <a:ea typeface="Segoe UI" pitchFamily="34" charset="0"/>
                  <a:cs typeface="Segoe UI" pitchFamily="34" charset="0"/>
                </a:rPr>
                <a:t>Linq</a:t>
              </a:r>
              <a:endParaRPr lang="en-US" b="1">
                <a:solidFill>
                  <a:schemeClr val="accent3"/>
                </a:soli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572000" y="2276872"/>
              <a:ext cx="17608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chemeClr val="accent3"/>
                  </a:solidFill>
                  <a:ea typeface="Segoe UI" pitchFamily="34" charset="0"/>
                  <a:cs typeface="Segoe UI" pitchFamily="34" charset="0"/>
                </a:rPr>
                <a:t>Dynamic prog.</a:t>
              </a:r>
              <a:endParaRPr lang="en-US" b="1">
                <a:solidFill>
                  <a:schemeClr val="accent3"/>
                </a:soli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444208" y="1907540"/>
              <a:ext cx="13124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chemeClr val="accent3"/>
                  </a:solidFill>
                  <a:ea typeface="Segoe UI" pitchFamily="34" charset="0"/>
                  <a:cs typeface="Segoe UI" pitchFamily="34" charset="0"/>
                </a:rPr>
                <a:t>Asyncrony</a:t>
              </a:r>
              <a:endParaRPr lang="en-US" b="1">
                <a:solidFill>
                  <a:schemeClr val="accent3"/>
                </a:solidFill>
                <a:ea typeface="Segoe UI" pitchFamily="34" charset="0"/>
                <a:cs typeface="Segoe U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5756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0D26D33-0458-42B0-8E92-53763A8922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C0D26D33-0458-42B0-8E92-53763A8922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BD6053B-CBC9-4572-8463-5A6DAF1630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graphicEl>
                                              <a:dgm id="{CBD6053B-CBC9-4572-8463-5A6DAF1630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6363F37-7F35-422A-A0F3-E635873004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dgm id="{F6363F37-7F35-422A-A0F3-E635873004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D93B7D8-F509-4122-A28F-B12215B408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graphicEl>
                                              <a:dgm id="{2D93B7D8-F509-4122-A28F-B12215B408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9E57DCF-DE58-4D0D-A9F1-62ABBA782C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graphicEl>
                                              <a:dgm id="{F9E57DCF-DE58-4D0D-A9F1-62ABBA782C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49A6DB0-DF0A-46DA-A280-C705C28DA2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dgm id="{E49A6DB0-DF0A-46DA-A280-C705C28DA2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F5BEB38-9C82-4869-A925-2CFAC94095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graphicEl>
                                              <a:dgm id="{0F5BEB38-9C82-4869-A925-2CFAC94095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7B3FBA9-FB05-4AEF-8ED4-7B6F4EDE97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graphicEl>
                                              <a:dgm id="{B7B3FBA9-FB05-4AEF-8ED4-7B6F4EDE97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4A7F54B-CC4E-4D08-A0F6-DB16D6F171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graphicEl>
                                              <a:dgm id="{F4A7F54B-CC4E-4D08-A0F6-DB16D6F171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AF3CF32-1964-4D6D-97D4-B7B2AAB0A1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graphicEl>
                                              <a:dgm id="{7AF3CF32-1964-4D6D-97D4-B7B2AAB0A1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E83486-718E-4ED7-92B9-7A0F446F3B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graphicEl>
                                              <a:dgm id="{15E83486-718E-4ED7-92B9-7A0F446F3B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1844824"/>
            <a:ext cx="7406640" cy="1472184"/>
          </a:xfrm>
        </p:spPr>
        <p:txBody>
          <a:bodyPr>
            <a:normAutofit/>
          </a:bodyPr>
          <a:lstStyle/>
          <a:p>
            <a:r>
              <a:rPr lang="fr-BE" sz="8900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DEMO</a:t>
            </a:r>
            <a:endParaRPr lang="fr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3373004"/>
            <a:ext cx="7406640" cy="1032520"/>
          </a:xfrm>
        </p:spPr>
        <p:txBody>
          <a:bodyPr>
            <a:normAutofit/>
          </a:bodyPr>
          <a:lstStyle/>
          <a:p>
            <a:r>
              <a:rPr lang="fr-BE" sz="4000" b="1">
                <a:solidFill>
                  <a:schemeClr val="accent6"/>
                </a:solidFill>
              </a:rPr>
              <a:t>Simplify Querying</a:t>
            </a:r>
          </a:p>
        </p:txBody>
      </p:sp>
    </p:spTree>
    <p:extLst>
      <p:ext uri="{BB962C8B-B14F-4D97-AF65-F5344CB8AC3E}">
        <p14:creationId xmlns:p14="http://schemas.microsoft.com/office/powerpoint/2010/main" val="1932653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Goal</a:t>
            </a:r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Linq and Lambda expressions</a:t>
            </a:r>
            <a:endParaRPr lang="fr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B118-324C-444F-B8B1-B3468781E7CB}" type="slidenum">
              <a:rPr lang="fr-BE" smtClean="0"/>
              <a:t>7</a:t>
            </a:fld>
            <a:endParaRPr lang="fr-BE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invGray">
          <a:xfrm>
            <a:off x="899592" y="1628800"/>
            <a:ext cx="7243762" cy="1889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18288" tIns="18288" rIns="18288" bIns="18288"/>
          <a:lstStyle/>
          <a:p>
            <a:pPr eaLnBrk="0" hangingPunct="0">
              <a:defRPr/>
            </a:pPr>
            <a:r>
              <a:rPr lang="en-US" sz="2400" b="1" dirty="0">
                <a:latin typeface="Lucida Console" pitchFamily="49" charset="0"/>
              </a:rPr>
              <a:t>	</a:t>
            </a:r>
          </a:p>
          <a:p>
            <a:pPr eaLnBrk="0" hangingPunct="0">
              <a:defRPr/>
            </a:pPr>
            <a:r>
              <a:rPr lang="en-US" sz="2400" b="1" dirty="0">
                <a:latin typeface="Lucida Console" pitchFamily="49" charset="0"/>
              </a:rPr>
              <a:t>	</a:t>
            </a:r>
            <a:r>
              <a:rPr lang="en-US" sz="2400" b="1">
                <a:solidFill>
                  <a:srgbClr val="C00000"/>
                </a:solidFill>
                <a:latin typeface="Lucida Console" pitchFamily="49" charset="0"/>
              </a:rPr>
              <a:t>from </a:t>
            </a:r>
            <a:r>
              <a:rPr lang="en-US" sz="2400" b="1" smtClean="0">
                <a:latin typeface="Lucida Console" pitchFamily="49" charset="0"/>
              </a:rPr>
              <a:t>c </a:t>
            </a:r>
            <a:r>
              <a:rPr lang="en-US" sz="2400" b="1" dirty="0">
                <a:solidFill>
                  <a:srgbClr val="C00000"/>
                </a:solidFill>
                <a:latin typeface="Lucida Console" pitchFamily="49" charset="0"/>
              </a:rPr>
              <a:t>in</a:t>
            </a:r>
            <a:r>
              <a:rPr lang="en-US" sz="2400" b="1" dirty="0">
                <a:latin typeface="Lucida Console" pitchFamily="49" charset="0"/>
              </a:rPr>
              <a:t> </a:t>
            </a:r>
            <a:r>
              <a:rPr lang="en-US" sz="2400" b="1" dirty="0" smtClean="0">
                <a:latin typeface="Lucida Console" pitchFamily="49" charset="0"/>
              </a:rPr>
              <a:t>Customers</a:t>
            </a:r>
            <a:endParaRPr lang="en-US" sz="2400" b="1" dirty="0">
              <a:latin typeface="Lucida Console" pitchFamily="49" charset="0"/>
            </a:endParaRPr>
          </a:p>
          <a:p>
            <a:pPr eaLnBrk="0" hangingPunct="0">
              <a:defRPr/>
            </a:pPr>
            <a:r>
              <a:rPr lang="en-US" sz="2400" b="1" dirty="0">
                <a:latin typeface="Lucida Console" pitchFamily="49" charset="0"/>
              </a:rPr>
              <a:t>	</a:t>
            </a:r>
            <a:r>
              <a:rPr lang="en-US" sz="2400" b="1" dirty="0">
                <a:solidFill>
                  <a:srgbClr val="C00000"/>
                </a:solidFill>
                <a:latin typeface="Lucida Console" pitchFamily="49" charset="0"/>
              </a:rPr>
              <a:t>where</a:t>
            </a:r>
            <a:r>
              <a:rPr lang="en-US" sz="2400" b="1" dirty="0">
                <a:latin typeface="Lucida Console" pitchFamily="49" charset="0"/>
              </a:rPr>
              <a:t> </a:t>
            </a:r>
            <a:r>
              <a:rPr lang="en-US" sz="2400" b="1" dirty="0" err="1">
                <a:latin typeface="Lucida Console" pitchFamily="49" charset="0"/>
              </a:rPr>
              <a:t>c.City</a:t>
            </a:r>
            <a:r>
              <a:rPr lang="en-US" sz="2400" b="1" dirty="0">
                <a:latin typeface="Lucida Console" pitchFamily="49" charset="0"/>
              </a:rPr>
              <a:t> == </a:t>
            </a:r>
            <a:r>
              <a:rPr lang="en-US" sz="2400" b="1" dirty="0" smtClean="0">
                <a:latin typeface="Lucida Console" pitchFamily="49" charset="0"/>
              </a:rPr>
              <a:t>"Hove"</a:t>
            </a:r>
            <a:endParaRPr lang="en-US" sz="2400" b="1" dirty="0">
              <a:latin typeface="Lucida Console" pitchFamily="49" charset="0"/>
            </a:endParaRPr>
          </a:p>
          <a:p>
            <a:pPr eaLnBrk="0" hangingPunct="0">
              <a:defRPr/>
            </a:pPr>
            <a:r>
              <a:rPr lang="en-US" sz="2400" b="1" dirty="0">
                <a:latin typeface="Lucida Console" pitchFamily="49" charset="0"/>
              </a:rPr>
              <a:t>	</a:t>
            </a:r>
            <a:r>
              <a:rPr lang="en-US" sz="2400" b="1" dirty="0">
                <a:solidFill>
                  <a:srgbClr val="C00000"/>
                </a:solidFill>
                <a:latin typeface="Lucida Console" pitchFamily="49" charset="0"/>
              </a:rPr>
              <a:t>select</a:t>
            </a:r>
            <a:r>
              <a:rPr lang="en-US" sz="2400" b="1" dirty="0">
                <a:solidFill>
                  <a:schemeClr val="accent1"/>
                </a:solidFill>
                <a:latin typeface="Lucida Console" pitchFamily="49" charset="0"/>
              </a:rPr>
              <a:t> </a:t>
            </a:r>
            <a:r>
              <a:rPr lang="en-US" sz="2400" b="1" dirty="0">
                <a:latin typeface="Lucida Console" pitchFamily="49" charset="0"/>
              </a:rPr>
              <a:t>new { </a:t>
            </a:r>
            <a:r>
              <a:rPr lang="en-US" sz="2400" b="1" dirty="0" err="1">
                <a:latin typeface="Lucida Console" pitchFamily="49" charset="0"/>
              </a:rPr>
              <a:t>c.Name</a:t>
            </a:r>
            <a:r>
              <a:rPr lang="en-US" sz="2400" b="1" dirty="0">
                <a:latin typeface="Lucida Console" pitchFamily="49" charset="0"/>
              </a:rPr>
              <a:t>, </a:t>
            </a:r>
            <a:r>
              <a:rPr lang="en-US" sz="2400" b="1" dirty="0" err="1">
                <a:latin typeface="Lucida Console" pitchFamily="49" charset="0"/>
              </a:rPr>
              <a:t>c.Address</a:t>
            </a:r>
            <a:r>
              <a:rPr lang="en-US" sz="2400" b="1" dirty="0">
                <a:latin typeface="Lucida Console" pitchFamily="49" charset="0"/>
              </a:rPr>
              <a:t> </a:t>
            </a:r>
            <a:r>
              <a:rPr lang="en-US" sz="2400" b="1" dirty="0" smtClean="0">
                <a:latin typeface="Lucida Console" pitchFamily="49" charset="0"/>
              </a:rPr>
              <a:t>};</a:t>
            </a:r>
            <a:endParaRPr lang="en-US" sz="2400" b="1" dirty="0">
              <a:latin typeface="Lucida Console" pitchFamily="49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invGray">
          <a:xfrm>
            <a:off x="899592" y="4129130"/>
            <a:ext cx="7243762" cy="1889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18288" tIns="18288" rIns="18288" bIns="18288"/>
          <a:lstStyle/>
          <a:p>
            <a:pPr eaLnBrk="0" hangingPunct="0">
              <a:defRPr/>
            </a:pPr>
            <a:r>
              <a:rPr lang="en-US" sz="2400" b="1" dirty="0">
                <a:latin typeface="Lucida Console" pitchFamily="49" charset="0"/>
              </a:rPr>
              <a:t>	</a:t>
            </a:r>
          </a:p>
          <a:p>
            <a:pPr eaLnBrk="0" hangingPunct="0">
              <a:defRPr/>
            </a:pPr>
            <a:r>
              <a:rPr lang="en-US" sz="2400" b="1" dirty="0">
                <a:latin typeface="Lucida Console" pitchFamily="49" charset="0"/>
              </a:rPr>
              <a:t>	</a:t>
            </a:r>
            <a:r>
              <a:rPr lang="en-US" sz="2400" b="1" dirty="0">
                <a:solidFill>
                  <a:srgbClr val="C00000"/>
                </a:solidFill>
                <a:latin typeface="Lucida Console" pitchFamily="49" charset="0"/>
              </a:rPr>
              <a:t>From</a:t>
            </a:r>
            <a:r>
              <a:rPr lang="en-US" sz="2400" b="1" dirty="0" smtClean="0">
                <a:latin typeface="Lucida Console" pitchFamily="49" charset="0"/>
              </a:rPr>
              <a:t> </a:t>
            </a:r>
            <a:r>
              <a:rPr lang="en-US" sz="2400" b="1" dirty="0">
                <a:latin typeface="Lucida Console" pitchFamily="49" charset="0"/>
              </a:rPr>
              <a:t>c </a:t>
            </a:r>
            <a:r>
              <a:rPr lang="en-US" sz="2400" b="1" dirty="0">
                <a:solidFill>
                  <a:srgbClr val="C00000"/>
                </a:solidFill>
                <a:latin typeface="Lucida Console" pitchFamily="49" charset="0"/>
              </a:rPr>
              <a:t>In</a:t>
            </a:r>
            <a:r>
              <a:rPr lang="en-US" sz="2400" b="1" dirty="0" smtClean="0">
                <a:latin typeface="Lucida Console" pitchFamily="49" charset="0"/>
              </a:rPr>
              <a:t> Customers _</a:t>
            </a:r>
            <a:endParaRPr lang="en-US" sz="2400" b="1" dirty="0">
              <a:latin typeface="Lucida Console" pitchFamily="49" charset="0"/>
            </a:endParaRPr>
          </a:p>
          <a:p>
            <a:pPr eaLnBrk="0" hangingPunct="0">
              <a:defRPr/>
            </a:pPr>
            <a:r>
              <a:rPr lang="en-US" sz="2400" b="1" dirty="0">
                <a:latin typeface="Lucida Console" pitchFamily="49" charset="0"/>
              </a:rPr>
              <a:t>	</a:t>
            </a:r>
            <a:r>
              <a:rPr lang="en-US" sz="2400" b="1" dirty="0">
                <a:solidFill>
                  <a:srgbClr val="C00000"/>
                </a:solidFill>
                <a:latin typeface="Lucida Console" pitchFamily="49" charset="0"/>
              </a:rPr>
              <a:t>Where</a:t>
            </a:r>
            <a:r>
              <a:rPr lang="en-US" sz="2400" b="1" dirty="0" smtClean="0">
                <a:latin typeface="Lucida Console" pitchFamily="49" charset="0"/>
              </a:rPr>
              <a:t> </a:t>
            </a:r>
            <a:r>
              <a:rPr lang="en-US" sz="2400" b="1" dirty="0" err="1">
                <a:latin typeface="Lucida Console" pitchFamily="49" charset="0"/>
              </a:rPr>
              <a:t>c.City</a:t>
            </a:r>
            <a:r>
              <a:rPr lang="en-US" sz="2400" b="1" dirty="0">
                <a:latin typeface="Lucida Console" pitchFamily="49" charset="0"/>
              </a:rPr>
              <a:t> </a:t>
            </a:r>
            <a:r>
              <a:rPr lang="en-US" sz="2400" b="1" dirty="0" smtClean="0">
                <a:latin typeface="Lucida Console" pitchFamily="49" charset="0"/>
              </a:rPr>
              <a:t>= "Hove" _</a:t>
            </a:r>
            <a:endParaRPr lang="en-US" sz="2400" b="1" dirty="0">
              <a:latin typeface="Lucida Console" pitchFamily="49" charset="0"/>
            </a:endParaRPr>
          </a:p>
          <a:p>
            <a:pPr eaLnBrk="0" hangingPunct="0">
              <a:defRPr/>
            </a:pPr>
            <a:r>
              <a:rPr lang="en-US" sz="2400" b="1" dirty="0">
                <a:latin typeface="Lucida Console" pitchFamily="49" charset="0"/>
              </a:rPr>
              <a:t>	</a:t>
            </a:r>
            <a:r>
              <a:rPr lang="en-US" sz="2400" b="1" dirty="0">
                <a:solidFill>
                  <a:srgbClr val="C00000"/>
                </a:solidFill>
                <a:latin typeface="Lucida Console" pitchFamily="49" charset="0"/>
              </a:rPr>
              <a:t>Select</a:t>
            </a:r>
            <a:r>
              <a:rPr lang="en-US" sz="2400" b="1" dirty="0" smtClean="0">
                <a:solidFill>
                  <a:schemeClr val="accent1"/>
                </a:solidFill>
                <a:latin typeface="Lucida Console" pitchFamily="49" charset="0"/>
              </a:rPr>
              <a:t> </a:t>
            </a:r>
            <a:r>
              <a:rPr lang="en-US" sz="2400" b="1" dirty="0" err="1" smtClean="0">
                <a:latin typeface="Lucida Console" pitchFamily="49" charset="0"/>
              </a:rPr>
              <a:t>c.Name</a:t>
            </a:r>
            <a:r>
              <a:rPr lang="en-US" sz="2400" b="1" dirty="0">
                <a:latin typeface="Lucida Console" pitchFamily="49" charset="0"/>
              </a:rPr>
              <a:t>, </a:t>
            </a:r>
            <a:r>
              <a:rPr lang="en-US" sz="2400" b="1" dirty="0" err="1" smtClean="0">
                <a:latin typeface="Lucida Console" pitchFamily="49" charset="0"/>
              </a:rPr>
              <a:t>c.Address</a:t>
            </a:r>
            <a:endParaRPr lang="en-US" sz="2400" b="1" dirty="0">
              <a:latin typeface="Lucida Console" pitchFamily="49" charset="0"/>
            </a:endParaRPr>
          </a:p>
        </p:txBody>
      </p:sp>
      <p:sp>
        <p:nvSpPr>
          <p:cNvPr id="8" name="Flowchart: Stored Data 7"/>
          <p:cNvSpPr/>
          <p:nvPr/>
        </p:nvSpPr>
        <p:spPr>
          <a:xfrm>
            <a:off x="7747310" y="1412776"/>
            <a:ext cx="792088" cy="576064"/>
          </a:xfrm>
          <a:prstGeom prst="flowChartOnlineStorag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000" b="1" smtClean="0">
                <a:solidFill>
                  <a:schemeClr val="tx1"/>
                </a:solidFill>
              </a:rPr>
              <a:t>C#</a:t>
            </a:r>
            <a:endParaRPr lang="fr-BE" sz="2000" b="1">
              <a:solidFill>
                <a:schemeClr val="tx1"/>
              </a:solidFill>
            </a:endParaRPr>
          </a:p>
        </p:txBody>
      </p:sp>
      <p:sp>
        <p:nvSpPr>
          <p:cNvPr id="9" name="Flowchart: Stored Data 8"/>
          <p:cNvSpPr/>
          <p:nvPr/>
        </p:nvSpPr>
        <p:spPr>
          <a:xfrm>
            <a:off x="7747310" y="3933056"/>
            <a:ext cx="792088" cy="576064"/>
          </a:xfrm>
          <a:prstGeom prst="flowChartOnlineStorag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BE" sz="2000" b="1" smtClean="0">
                <a:solidFill>
                  <a:schemeClr val="tx1"/>
                </a:solidFill>
              </a:rPr>
              <a:t>VB</a:t>
            </a:r>
            <a:endParaRPr lang="fr-BE" sz="20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579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The Syntax</a:t>
            </a:r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Linq and Lambda expressions</a:t>
            </a:r>
            <a:endParaRPr lang="fr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B118-324C-444F-B8B1-B3468781E7CB}" type="slidenum">
              <a:rPr lang="fr-BE" smtClean="0"/>
              <a:t>8</a:t>
            </a:fld>
            <a:endParaRPr lang="fr-BE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09600" y="2387600"/>
            <a:ext cx="7010400" cy="312361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 b="1" dirty="0">
                <a:solidFill>
                  <a:schemeClr val="tx2"/>
                </a:solidFill>
              </a:rPr>
              <a:t>  from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i="1" dirty="0">
                <a:solidFill>
                  <a:schemeClr val="tx2"/>
                </a:solidFill>
              </a:rPr>
              <a:t>id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b="1" dirty="0">
                <a:solidFill>
                  <a:schemeClr val="tx2"/>
                </a:solidFill>
              </a:rPr>
              <a:t>in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i="1" dirty="0">
                <a:solidFill>
                  <a:schemeClr val="tx2"/>
                </a:solidFill>
              </a:rPr>
              <a:t>source</a:t>
            </a:r>
            <a:endParaRPr lang="en-US" sz="2400" dirty="0">
              <a:solidFill>
                <a:schemeClr val="tx2"/>
              </a:solidFill>
            </a:endParaRP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/>
                </a:solidFill>
              </a:rPr>
              <a:t>{ </a:t>
            </a:r>
            <a:r>
              <a:rPr lang="en-US" sz="2400" b="1" dirty="0">
                <a:solidFill>
                  <a:schemeClr val="tx2"/>
                </a:solidFill>
              </a:rPr>
              <a:t>from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i="1" dirty="0">
                <a:solidFill>
                  <a:schemeClr val="tx2"/>
                </a:solidFill>
              </a:rPr>
              <a:t>id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b="1" dirty="0">
                <a:solidFill>
                  <a:schemeClr val="tx2"/>
                </a:solidFill>
              </a:rPr>
              <a:t>in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i="1" dirty="0">
                <a:solidFill>
                  <a:schemeClr val="tx2"/>
                </a:solidFill>
              </a:rPr>
              <a:t>source |</a:t>
            </a:r>
            <a:endParaRPr lang="en-US" sz="2400" dirty="0">
              <a:solidFill>
                <a:schemeClr val="tx2"/>
              </a:solidFill>
            </a:endParaRP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/>
                </a:solidFill>
              </a:rPr>
              <a:t>  </a:t>
            </a:r>
            <a:r>
              <a:rPr lang="en-US" sz="2400" b="1" dirty="0">
                <a:solidFill>
                  <a:schemeClr val="tx2"/>
                </a:solidFill>
              </a:rPr>
              <a:t>join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i="1" dirty="0">
                <a:solidFill>
                  <a:schemeClr val="tx2"/>
                </a:solidFill>
              </a:rPr>
              <a:t>id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b="1" dirty="0">
                <a:solidFill>
                  <a:schemeClr val="tx2"/>
                </a:solidFill>
              </a:rPr>
              <a:t>in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i="1" dirty="0">
                <a:solidFill>
                  <a:schemeClr val="tx2"/>
                </a:solidFill>
              </a:rPr>
              <a:t>source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b="1" dirty="0">
                <a:solidFill>
                  <a:schemeClr val="tx2"/>
                </a:solidFill>
              </a:rPr>
              <a:t>on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i="1" dirty="0" err="1">
                <a:solidFill>
                  <a:schemeClr val="tx2"/>
                </a:solidFill>
              </a:rPr>
              <a:t>expr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b="1" dirty="0">
                <a:solidFill>
                  <a:schemeClr val="tx2"/>
                </a:solidFill>
              </a:rPr>
              <a:t>equals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i="1" dirty="0" err="1">
                <a:solidFill>
                  <a:schemeClr val="tx2"/>
                </a:solidFill>
              </a:rPr>
              <a:t>expr</a:t>
            </a:r>
            <a:r>
              <a:rPr lang="en-US" sz="2400" dirty="0">
                <a:solidFill>
                  <a:schemeClr val="tx2"/>
                </a:solidFill>
              </a:rPr>
              <a:t> [ </a:t>
            </a:r>
            <a:r>
              <a:rPr lang="en-US" sz="2400" b="1" dirty="0">
                <a:solidFill>
                  <a:schemeClr val="tx2"/>
                </a:solidFill>
              </a:rPr>
              <a:t>into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i="1" dirty="0">
                <a:solidFill>
                  <a:schemeClr val="tx2"/>
                </a:solidFill>
              </a:rPr>
              <a:t>id</a:t>
            </a:r>
            <a:r>
              <a:rPr lang="en-US" sz="2400" dirty="0">
                <a:solidFill>
                  <a:schemeClr val="tx2"/>
                </a:solidFill>
              </a:rPr>
              <a:t> ] |</a:t>
            </a:r>
            <a:endParaRPr lang="en-US" sz="2400" i="1" dirty="0">
              <a:solidFill>
                <a:schemeClr val="tx2"/>
              </a:solidFill>
            </a:endParaRP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/>
                </a:solidFill>
              </a:rPr>
              <a:t>  </a:t>
            </a:r>
            <a:r>
              <a:rPr lang="en-US" sz="2400" b="1" dirty="0">
                <a:solidFill>
                  <a:schemeClr val="tx2"/>
                </a:solidFill>
              </a:rPr>
              <a:t>let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i="1" dirty="0">
                <a:solidFill>
                  <a:schemeClr val="tx2"/>
                </a:solidFill>
              </a:rPr>
              <a:t>id</a:t>
            </a:r>
            <a:r>
              <a:rPr lang="en-US" sz="2400" dirty="0">
                <a:solidFill>
                  <a:schemeClr val="tx2"/>
                </a:solidFill>
              </a:rPr>
              <a:t> = </a:t>
            </a:r>
            <a:r>
              <a:rPr lang="en-US" sz="2400" i="1" dirty="0" err="1">
                <a:solidFill>
                  <a:schemeClr val="tx2"/>
                </a:solidFill>
              </a:rPr>
              <a:t>expr</a:t>
            </a:r>
            <a:r>
              <a:rPr lang="en-US" sz="2400" dirty="0">
                <a:solidFill>
                  <a:schemeClr val="tx2"/>
                </a:solidFill>
              </a:rPr>
              <a:t> |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/>
                </a:solidFill>
              </a:rPr>
              <a:t>  </a:t>
            </a:r>
            <a:r>
              <a:rPr lang="en-US" sz="2400" b="1" dirty="0">
                <a:solidFill>
                  <a:schemeClr val="tx2"/>
                </a:solidFill>
              </a:rPr>
              <a:t>where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i="1" dirty="0">
                <a:solidFill>
                  <a:schemeClr val="tx2"/>
                </a:solidFill>
              </a:rPr>
              <a:t>condition </a:t>
            </a:r>
            <a:r>
              <a:rPr lang="en-US" sz="2400" dirty="0">
                <a:solidFill>
                  <a:schemeClr val="tx2"/>
                </a:solidFill>
              </a:rPr>
              <a:t>|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/>
                </a:solidFill>
              </a:rPr>
              <a:t>  </a:t>
            </a:r>
            <a:r>
              <a:rPr lang="en-US" sz="2400" b="1" dirty="0" err="1">
                <a:solidFill>
                  <a:schemeClr val="tx2"/>
                </a:solidFill>
              </a:rPr>
              <a:t>orderby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i="1" dirty="0">
                <a:solidFill>
                  <a:schemeClr val="tx2"/>
                </a:solidFill>
              </a:rPr>
              <a:t>ordering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i="1" dirty="0">
                <a:solidFill>
                  <a:schemeClr val="tx2"/>
                </a:solidFill>
              </a:rPr>
              <a:t>ordering</a:t>
            </a:r>
            <a:r>
              <a:rPr lang="en-US" sz="2400" dirty="0">
                <a:solidFill>
                  <a:schemeClr val="tx2"/>
                </a:solidFill>
              </a:rPr>
              <a:t>, … }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 b="1" dirty="0">
                <a:solidFill>
                  <a:schemeClr val="tx2"/>
                </a:solidFill>
              </a:rPr>
              <a:t>  select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i="1" dirty="0" err="1">
                <a:solidFill>
                  <a:schemeClr val="tx2"/>
                </a:solidFill>
              </a:rPr>
              <a:t>expr</a:t>
            </a:r>
            <a:r>
              <a:rPr lang="en-US" sz="2400" dirty="0">
                <a:solidFill>
                  <a:schemeClr val="tx2"/>
                </a:solidFill>
              </a:rPr>
              <a:t> | </a:t>
            </a:r>
            <a:r>
              <a:rPr lang="en-US" sz="2400" b="1" dirty="0">
                <a:solidFill>
                  <a:schemeClr val="tx2"/>
                </a:solidFill>
              </a:rPr>
              <a:t>group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i="1" dirty="0" err="1">
                <a:solidFill>
                  <a:schemeClr val="tx2"/>
                </a:solidFill>
              </a:rPr>
              <a:t>expr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b="1" dirty="0">
                <a:solidFill>
                  <a:schemeClr val="tx2"/>
                </a:solidFill>
              </a:rPr>
              <a:t>by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i="1" dirty="0">
                <a:solidFill>
                  <a:schemeClr val="tx2"/>
                </a:solidFill>
              </a:rPr>
              <a:t>key</a:t>
            </a:r>
            <a:endParaRPr lang="en-US" sz="2400" dirty="0">
              <a:solidFill>
                <a:schemeClr val="tx2"/>
              </a:solidFill>
            </a:endParaRP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/>
                </a:solidFill>
              </a:rPr>
              <a:t>[ </a:t>
            </a:r>
            <a:r>
              <a:rPr lang="en-US" sz="2400" b="1" dirty="0">
                <a:solidFill>
                  <a:schemeClr val="tx2"/>
                </a:solidFill>
              </a:rPr>
              <a:t>into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i="1" dirty="0">
                <a:solidFill>
                  <a:schemeClr val="tx2"/>
                </a:solidFill>
              </a:rPr>
              <a:t>id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i="1" dirty="0">
                <a:solidFill>
                  <a:schemeClr val="tx2"/>
                </a:solidFill>
              </a:rPr>
              <a:t>query</a:t>
            </a:r>
            <a:r>
              <a:rPr lang="en-US" sz="2400" dirty="0">
                <a:solidFill>
                  <a:schemeClr val="tx2"/>
                </a:solidFill>
              </a:rPr>
              <a:t> ]</a:t>
            </a: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2339975" y="1341438"/>
            <a:ext cx="1828800" cy="762000"/>
          </a:xfrm>
          <a:prstGeom prst="wedgeRoundRectCallout">
            <a:avLst>
              <a:gd name="adj1" fmla="val -92190"/>
              <a:gd name="adj2" fmla="val 79583"/>
              <a:gd name="adj3" fmla="val 16667"/>
            </a:avLst>
          </a:prstGeom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defRPr/>
            </a:pPr>
            <a:r>
              <a:rPr lang="en-US" dirty="0">
                <a:solidFill>
                  <a:schemeClr val="lt1"/>
                </a:solidFill>
              </a:rPr>
              <a:t>Starts with </a:t>
            </a:r>
            <a:r>
              <a:rPr lang="en-US" i="1" dirty="0">
                <a:solidFill>
                  <a:schemeClr val="lt1"/>
                </a:solidFill>
              </a:rPr>
              <a:t>from</a:t>
            </a: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4716463" y="1844675"/>
            <a:ext cx="2376487" cy="1008063"/>
          </a:xfrm>
          <a:prstGeom prst="wedgeRoundRectCallout">
            <a:avLst>
              <a:gd name="adj1" fmla="val -89745"/>
              <a:gd name="adj2" fmla="val 62597"/>
              <a:gd name="adj3" fmla="val 16667"/>
            </a:avLst>
          </a:prstGeom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solidFill>
                  <a:schemeClr val="lt1"/>
                </a:solidFill>
              </a:rPr>
              <a:t>Zero or more </a:t>
            </a:r>
            <a:r>
              <a:rPr lang="en-US" i="1" dirty="0">
                <a:solidFill>
                  <a:schemeClr val="lt1"/>
                </a:solidFill>
              </a:rPr>
              <a:t>from</a:t>
            </a:r>
            <a:r>
              <a:rPr lang="en-US" dirty="0">
                <a:solidFill>
                  <a:schemeClr val="lt1"/>
                </a:solidFill>
              </a:rPr>
              <a:t>, </a:t>
            </a:r>
            <a:r>
              <a:rPr lang="en-US" i="1" dirty="0">
                <a:solidFill>
                  <a:schemeClr val="lt1"/>
                </a:solidFill>
              </a:rPr>
              <a:t>join</a:t>
            </a:r>
            <a:r>
              <a:rPr lang="en-US" dirty="0">
                <a:solidFill>
                  <a:schemeClr val="lt1"/>
                </a:solidFill>
              </a:rPr>
              <a:t>, </a:t>
            </a:r>
            <a:r>
              <a:rPr lang="en-US" i="1" dirty="0">
                <a:solidFill>
                  <a:schemeClr val="lt1"/>
                </a:solidFill>
              </a:rPr>
              <a:t>let</a:t>
            </a:r>
            <a:r>
              <a:rPr lang="en-US" dirty="0">
                <a:solidFill>
                  <a:schemeClr val="lt1"/>
                </a:solidFill>
              </a:rPr>
              <a:t>, </a:t>
            </a:r>
            <a:r>
              <a:rPr lang="en-US" i="1" dirty="0">
                <a:solidFill>
                  <a:schemeClr val="lt1"/>
                </a:solidFill>
              </a:rPr>
              <a:t>where</a:t>
            </a:r>
            <a:r>
              <a:rPr lang="en-US" dirty="0">
                <a:solidFill>
                  <a:schemeClr val="lt1"/>
                </a:solidFill>
              </a:rPr>
              <a:t>, or </a:t>
            </a:r>
            <a:r>
              <a:rPr lang="en-US" i="1" dirty="0" err="1">
                <a:solidFill>
                  <a:schemeClr val="lt1"/>
                </a:solidFill>
              </a:rPr>
              <a:t>orderby</a:t>
            </a:r>
            <a:endParaRPr lang="en-US" i="1" dirty="0">
              <a:solidFill>
                <a:schemeClr val="lt1"/>
              </a:solidFill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5508625" y="3789363"/>
            <a:ext cx="2133600" cy="762000"/>
          </a:xfrm>
          <a:prstGeom prst="wedgeRoundRectCallout">
            <a:avLst>
              <a:gd name="adj1" fmla="val -57815"/>
              <a:gd name="adj2" fmla="val 91042"/>
              <a:gd name="adj3" fmla="val 16667"/>
            </a:avLst>
          </a:prstGeom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defRPr/>
            </a:pPr>
            <a:r>
              <a:rPr lang="en-US" dirty="0">
                <a:solidFill>
                  <a:schemeClr val="lt1"/>
                </a:solidFill>
              </a:rPr>
              <a:t>Ends with </a:t>
            </a:r>
            <a:endParaRPr lang="en-US" dirty="0" smtClean="0">
              <a:solidFill>
                <a:schemeClr val="lt1"/>
              </a:solidFill>
            </a:endParaRPr>
          </a:p>
          <a:p>
            <a:pPr algn="ctr">
              <a:lnSpc>
                <a:spcPct val="90000"/>
              </a:lnSpc>
              <a:defRPr/>
            </a:pPr>
            <a:r>
              <a:rPr lang="en-US" i="1" dirty="0" smtClean="0">
                <a:solidFill>
                  <a:schemeClr val="lt1"/>
                </a:solidFill>
              </a:rPr>
              <a:t>select</a:t>
            </a:r>
            <a:r>
              <a:rPr lang="en-US" dirty="0" smtClean="0">
                <a:solidFill>
                  <a:schemeClr val="lt1"/>
                </a:solidFill>
              </a:rPr>
              <a:t> </a:t>
            </a:r>
            <a:r>
              <a:rPr lang="en-US" dirty="0">
                <a:solidFill>
                  <a:schemeClr val="lt1"/>
                </a:solidFill>
              </a:rPr>
              <a:t>or </a:t>
            </a:r>
            <a:r>
              <a:rPr lang="en-US" i="1" dirty="0">
                <a:solidFill>
                  <a:schemeClr val="lt1"/>
                </a:solidFill>
              </a:rPr>
              <a:t>group by</a:t>
            </a: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3635375" y="5300663"/>
            <a:ext cx="1981200" cy="762000"/>
          </a:xfrm>
          <a:prstGeom prst="wedgeRoundRectCallout">
            <a:avLst>
              <a:gd name="adj1" fmla="val -86620"/>
              <a:gd name="adj2" fmla="val -48125"/>
              <a:gd name="adj3" fmla="val 16667"/>
            </a:avLst>
          </a:prstGeom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defRPr/>
            </a:pPr>
            <a:r>
              <a:rPr lang="en-US" dirty="0">
                <a:solidFill>
                  <a:schemeClr val="lt1"/>
                </a:solidFill>
              </a:rPr>
              <a:t>Optional </a:t>
            </a:r>
            <a:r>
              <a:rPr lang="en-US" i="1" dirty="0">
                <a:solidFill>
                  <a:schemeClr val="lt1"/>
                </a:solidFill>
              </a:rPr>
              <a:t>into</a:t>
            </a:r>
            <a:r>
              <a:rPr lang="en-US" dirty="0">
                <a:solidFill>
                  <a:schemeClr val="lt1"/>
                </a:solidFill>
              </a:rPr>
              <a:t> continuation</a:t>
            </a:r>
          </a:p>
        </p:txBody>
      </p:sp>
    </p:spTree>
    <p:extLst>
      <p:ext uri="{BB962C8B-B14F-4D97-AF65-F5344CB8AC3E}">
        <p14:creationId xmlns:p14="http://schemas.microsoft.com/office/powerpoint/2010/main" val="3021860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/>
              <a:t>Language INtegrated Query (LINQ</a:t>
            </a:r>
            <a:r>
              <a:rPr lang="fr-BE" smtClean="0"/>
              <a:t>)</a:t>
            </a:r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Linq and Lambda expressions</a:t>
            </a:r>
            <a:endParaRPr lang="fr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B118-324C-444F-B8B1-B3468781E7CB}" type="slidenum">
              <a:rPr lang="fr-BE" smtClean="0"/>
              <a:t>9</a:t>
            </a:fld>
            <a:endParaRPr lang="fr-BE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-24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1" kern="1200">
                <a:solidFill>
                  <a:schemeClr val="accent6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grpSp>
        <p:nvGrpSpPr>
          <p:cNvPr id="7" name="Group 56"/>
          <p:cNvGrpSpPr>
            <a:grpSpLocks/>
          </p:cNvGrpSpPr>
          <p:nvPr/>
        </p:nvGrpSpPr>
        <p:grpSpPr bwMode="auto">
          <a:xfrm>
            <a:off x="479425" y="2603485"/>
            <a:ext cx="8131175" cy="2357438"/>
            <a:chOff x="302" y="1430"/>
            <a:chExt cx="5122" cy="1485"/>
          </a:xfrm>
        </p:grpSpPr>
        <p:sp>
          <p:nvSpPr>
            <p:cNvPr id="8" name="Rounded Rectangle 17451"/>
            <p:cNvSpPr>
              <a:spLocks noChangeArrowheads="1"/>
            </p:cNvSpPr>
            <p:nvPr/>
          </p:nvSpPr>
          <p:spPr bwMode="auto">
            <a:xfrm>
              <a:off x="304" y="1468"/>
              <a:ext cx="5120" cy="1447"/>
            </a:xfrm>
            <a:prstGeom prst="roundRect">
              <a:avLst>
                <a:gd name="adj" fmla="val 9375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/>
            <a:lstStyle/>
            <a:p>
              <a:pPr algn="ctr">
                <a:defRPr/>
              </a:pPr>
              <a:endParaRPr lang="en-US" sz="3200">
                <a:effectLst>
                  <a:outerShdw blurRad="38100" dist="38100" dir="2700000" algn="tl">
                    <a:srgbClr val="FFFFFF"/>
                  </a:outerShdw>
                </a:effectLst>
                <a:latin typeface="Segoe"/>
              </a:endParaRPr>
            </a:p>
          </p:txBody>
        </p:sp>
        <p:sp>
          <p:nvSpPr>
            <p:cNvPr id="9" name="TextBox 8"/>
            <p:cNvSpPr txBox="1">
              <a:spLocks noChangeArrowheads="1"/>
            </p:cNvSpPr>
            <p:nvPr/>
          </p:nvSpPr>
          <p:spPr bwMode="auto">
            <a:xfrm>
              <a:off x="302" y="1430"/>
              <a:ext cx="5040" cy="349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lIns="182880" tIns="137160" rIns="182880" bIns="137160">
              <a:spAutoFit/>
            </a:bodyPr>
            <a:lstStyle/>
            <a:p>
              <a:pPr algn="ctr">
                <a:defRPr/>
              </a:pPr>
              <a:r>
                <a:rPr lang="en-US" dirty="0">
                  <a:effectLst>
                    <a:outerShdw sx="1000" sy="1000" algn="tl">
                      <a:srgbClr val="C0C0C0"/>
                    </a:outerShdw>
                  </a:effectLst>
                  <a:latin typeface="Segoe"/>
                </a:rPr>
                <a:t>LINQ enabled data sources</a:t>
              </a:r>
            </a:p>
          </p:txBody>
        </p:sp>
      </p:grpSp>
      <p:grpSp>
        <p:nvGrpSpPr>
          <p:cNvPr id="10" name="Group 57"/>
          <p:cNvGrpSpPr>
            <a:grpSpLocks/>
          </p:cNvGrpSpPr>
          <p:nvPr/>
        </p:nvGrpSpPr>
        <p:grpSpPr bwMode="auto">
          <a:xfrm>
            <a:off x="533400" y="3487724"/>
            <a:ext cx="1539875" cy="3033713"/>
            <a:chOff x="336" y="1987"/>
            <a:chExt cx="970" cy="1911"/>
          </a:xfrm>
        </p:grpSpPr>
        <p:grpSp>
          <p:nvGrpSpPr>
            <p:cNvPr id="11" name="Group 42"/>
            <p:cNvGrpSpPr>
              <a:grpSpLocks/>
            </p:cNvGrpSpPr>
            <p:nvPr/>
          </p:nvGrpSpPr>
          <p:grpSpPr bwMode="auto">
            <a:xfrm>
              <a:off x="402" y="1987"/>
              <a:ext cx="894" cy="745"/>
              <a:chOff x="638178" y="3496454"/>
              <a:chExt cx="1419223" cy="1343834"/>
            </a:xfrm>
          </p:grpSpPr>
          <p:pic>
            <p:nvPicPr>
              <p:cNvPr id="20" name="Rectangle 17439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38178" y="3496454"/>
                <a:ext cx="1419223" cy="13438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" name="TextBox 17440"/>
              <p:cNvSpPr txBox="1">
                <a:spLocks noChangeArrowheads="1"/>
              </p:cNvSpPr>
              <p:nvPr/>
            </p:nvSpPr>
            <p:spPr bwMode="auto">
              <a:xfrm>
                <a:off x="711203" y="3851803"/>
                <a:ext cx="1289048" cy="7287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>
                    <a:latin typeface="Segoe Semibold" pitchFamily="34" charset="0"/>
                  </a:rPr>
                  <a:t>LINQ</a:t>
                </a:r>
              </a:p>
              <a:p>
                <a:pPr algn="ctr"/>
                <a:r>
                  <a:rPr lang="en-US">
                    <a:latin typeface="Segoe Semibold" pitchFamily="34" charset="0"/>
                  </a:rPr>
                  <a:t>To Objects</a:t>
                </a:r>
              </a:p>
            </p:txBody>
          </p:sp>
        </p:grpSp>
        <p:grpSp>
          <p:nvGrpSpPr>
            <p:cNvPr id="12" name="Group 37"/>
            <p:cNvGrpSpPr>
              <a:grpSpLocks/>
            </p:cNvGrpSpPr>
            <p:nvPr/>
          </p:nvGrpSpPr>
          <p:grpSpPr bwMode="auto">
            <a:xfrm>
              <a:off x="336" y="3040"/>
              <a:ext cx="970" cy="858"/>
              <a:chOff x="520619" y="5407734"/>
              <a:chExt cx="1539558" cy="1548439"/>
            </a:xfrm>
          </p:grpSpPr>
          <p:grpSp>
            <p:nvGrpSpPr>
              <p:cNvPr id="13" name="Group 36"/>
              <p:cNvGrpSpPr>
                <a:grpSpLocks/>
              </p:cNvGrpSpPr>
              <p:nvPr/>
            </p:nvGrpSpPr>
            <p:grpSpPr bwMode="auto">
              <a:xfrm>
                <a:off x="865265" y="5407734"/>
                <a:ext cx="842011" cy="612066"/>
                <a:chOff x="865265" y="5216540"/>
                <a:chExt cx="842011" cy="612066"/>
              </a:xfrm>
            </p:grpSpPr>
            <p:sp>
              <p:nvSpPr>
                <p:cNvPr id="15" name="Oval 14"/>
                <p:cNvSpPr>
                  <a:spLocks noChangeArrowheads="1"/>
                </p:cNvSpPr>
                <p:nvPr/>
              </p:nvSpPr>
              <p:spPr bwMode="auto">
                <a:xfrm>
                  <a:off x="1161837" y="5216539"/>
                  <a:ext cx="249187" cy="238063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>
                    <a:defRPr/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" name="Oval 15"/>
                <p:cNvSpPr>
                  <a:spLocks noChangeArrowheads="1"/>
                </p:cNvSpPr>
                <p:nvPr/>
              </p:nvSpPr>
              <p:spPr bwMode="auto">
                <a:xfrm>
                  <a:off x="865036" y="5591669"/>
                  <a:ext cx="247599" cy="236260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>
                    <a:defRPr/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7" name="Oval 16"/>
                <p:cNvSpPr>
                  <a:spLocks noChangeArrowheads="1"/>
                </p:cNvSpPr>
                <p:nvPr/>
              </p:nvSpPr>
              <p:spPr bwMode="auto">
                <a:xfrm>
                  <a:off x="1460226" y="5591669"/>
                  <a:ext cx="247599" cy="236260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>
                    <a:defRPr/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cxnSp>
              <p:nvCxnSpPr>
                <p:cNvPr id="18" name="Straight Arrow Connector 17437"/>
                <p:cNvCxnSpPr>
                  <a:cxnSpLocks noChangeShapeType="1"/>
                </p:cNvCxnSpPr>
                <p:nvPr/>
              </p:nvCxnSpPr>
              <p:spPr bwMode="auto">
                <a:xfrm flipV="1">
                  <a:off x="1076800" y="5427837"/>
                  <a:ext cx="121761" cy="189473"/>
                </a:xfrm>
                <a:prstGeom prst="straightConnector1">
                  <a:avLst/>
                </a:prstGeom>
                <a:ln>
                  <a:headEnd/>
                  <a:tailEnd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</p:cxnSp>
            <p:cxnSp>
              <p:nvCxnSpPr>
                <p:cNvPr id="19" name="Straight Arrow Connector 17438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1373980" y="5427837"/>
                  <a:ext cx="121761" cy="189473"/>
                </a:xfrm>
                <a:prstGeom prst="straightConnector1">
                  <a:avLst/>
                </a:prstGeom>
                <a:ln>
                  <a:headEnd/>
                  <a:tailEnd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</p:cxnSp>
          </p:grpSp>
          <p:sp>
            <p:nvSpPr>
              <p:cNvPr id="14" name="TextBox 13"/>
              <p:cNvSpPr txBox="1">
                <a:spLocks noChangeArrowheads="1"/>
              </p:cNvSpPr>
              <p:nvPr/>
            </p:nvSpPr>
            <p:spPr bwMode="auto">
              <a:xfrm>
                <a:off x="520619" y="6326747"/>
                <a:ext cx="1539558" cy="629426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lIns="182880" tIns="137160" rIns="182880" bIns="137160">
                <a:spAutoFit/>
              </a:bodyPr>
              <a:lstStyle/>
              <a:p>
                <a:pPr algn="ctr">
                  <a:defRPr/>
                </a:pPr>
                <a:r>
                  <a:rPr lang="en-US" b="1" dirty="0">
                    <a:effectLst>
                      <a:outerShdw blurRad="38100" dist="38100" dir="2700000" sx="1000" sy="1000" algn="tl">
                        <a:srgbClr val="C0C0C0"/>
                      </a:outerShdw>
                    </a:effectLst>
                    <a:latin typeface="Segoe"/>
                  </a:rPr>
                  <a:t>Objects</a:t>
                </a:r>
              </a:p>
            </p:txBody>
          </p:sp>
        </p:grpSp>
      </p:grpSp>
      <p:grpSp>
        <p:nvGrpSpPr>
          <p:cNvPr id="22" name="Group 59"/>
          <p:cNvGrpSpPr>
            <a:grpSpLocks/>
          </p:cNvGrpSpPr>
          <p:nvPr/>
        </p:nvGrpSpPr>
        <p:grpSpPr bwMode="auto">
          <a:xfrm>
            <a:off x="7061200" y="3487722"/>
            <a:ext cx="1419225" cy="3033711"/>
            <a:chOff x="4448" y="1987"/>
            <a:chExt cx="894" cy="1911"/>
          </a:xfrm>
        </p:grpSpPr>
        <p:grpSp>
          <p:nvGrpSpPr>
            <p:cNvPr id="23" name="Group 61"/>
            <p:cNvGrpSpPr>
              <a:grpSpLocks/>
            </p:cNvGrpSpPr>
            <p:nvPr/>
          </p:nvGrpSpPr>
          <p:grpSpPr bwMode="auto">
            <a:xfrm>
              <a:off x="4448" y="1987"/>
              <a:ext cx="894" cy="745"/>
              <a:chOff x="638178" y="3496454"/>
              <a:chExt cx="1419223" cy="1343834"/>
            </a:xfrm>
          </p:grpSpPr>
          <p:pic>
            <p:nvPicPr>
              <p:cNvPr id="27" name="Rectangle 17441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38178" y="3496454"/>
                <a:ext cx="1419223" cy="13438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8" name="TextBox 17442"/>
              <p:cNvSpPr txBox="1">
                <a:spLocks noChangeArrowheads="1"/>
              </p:cNvSpPr>
              <p:nvPr/>
            </p:nvSpPr>
            <p:spPr bwMode="auto">
              <a:xfrm>
                <a:off x="863603" y="3837373"/>
                <a:ext cx="984248" cy="7287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>
                    <a:latin typeface="Segoe Semibold" pitchFamily="34" charset="0"/>
                  </a:rPr>
                  <a:t>LINQ</a:t>
                </a:r>
              </a:p>
              <a:p>
                <a:pPr algn="ctr"/>
                <a:r>
                  <a:rPr lang="en-US">
                    <a:latin typeface="Segoe Semibold" pitchFamily="34" charset="0"/>
                  </a:rPr>
                  <a:t>To XML</a:t>
                </a:r>
              </a:p>
            </p:txBody>
          </p:sp>
        </p:grpSp>
        <p:grpSp>
          <p:nvGrpSpPr>
            <p:cNvPr id="24" name="Group 42"/>
            <p:cNvGrpSpPr>
              <a:grpSpLocks/>
            </p:cNvGrpSpPr>
            <p:nvPr/>
          </p:nvGrpSpPr>
          <p:grpSpPr bwMode="auto">
            <a:xfrm>
              <a:off x="4608" y="3034"/>
              <a:ext cx="612" cy="864"/>
              <a:chOff x="7315200" y="5478310"/>
              <a:chExt cx="971576" cy="1559592"/>
            </a:xfrm>
          </p:grpSpPr>
          <p:sp>
            <p:nvSpPr>
              <p:cNvPr id="25" name="Folded Corner 24"/>
              <p:cNvSpPr>
                <a:spLocks noChangeArrowheads="1"/>
              </p:cNvSpPr>
              <p:nvPr/>
            </p:nvSpPr>
            <p:spPr bwMode="auto">
              <a:xfrm>
                <a:off x="7315200" y="5478310"/>
                <a:ext cx="971576" cy="963314"/>
              </a:xfrm>
              <a:prstGeom prst="foldedCorner">
                <a:avLst>
                  <a:gd name="adj" fmla="val 12500"/>
                </a:avLst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US" sz="600" dirty="0">
                  <a:latin typeface="Segoe"/>
                </a:endParaRPr>
              </a:p>
              <a:p>
                <a:pPr>
                  <a:defRPr/>
                </a:pPr>
                <a:r>
                  <a:rPr lang="en-US" sz="1000" dirty="0">
                    <a:latin typeface="Segoe"/>
                  </a:rPr>
                  <a:t>&lt;book&gt;</a:t>
                </a:r>
                <a:endParaRPr lang="en-US" dirty="0"/>
              </a:p>
              <a:p>
                <a:pPr>
                  <a:defRPr/>
                </a:pPr>
                <a:r>
                  <a:rPr lang="en-US" sz="1000" dirty="0">
                    <a:latin typeface="Segoe"/>
                  </a:rPr>
                  <a:t>    &lt;title/&gt;</a:t>
                </a:r>
              </a:p>
              <a:p>
                <a:pPr>
                  <a:defRPr/>
                </a:pPr>
                <a:r>
                  <a:rPr lang="en-US" sz="1000" dirty="0">
                    <a:latin typeface="Segoe"/>
                  </a:rPr>
                  <a:t>    &lt;author/&gt;</a:t>
                </a:r>
              </a:p>
              <a:p>
                <a:pPr>
                  <a:defRPr/>
                </a:pPr>
                <a:r>
                  <a:rPr lang="en-US" sz="1000" dirty="0">
                    <a:latin typeface="Segoe"/>
                  </a:rPr>
                  <a:t>    &lt;price/&gt;</a:t>
                </a:r>
              </a:p>
              <a:p>
                <a:pPr>
                  <a:defRPr/>
                </a:pPr>
                <a:r>
                  <a:rPr lang="en-US" sz="1000" dirty="0">
                    <a:latin typeface="Segoe"/>
                  </a:rPr>
                  <a:t>&lt;/book&gt;</a:t>
                </a:r>
              </a:p>
            </p:txBody>
          </p:sp>
          <p:sp>
            <p:nvSpPr>
              <p:cNvPr id="26" name="TextBox 25"/>
              <p:cNvSpPr txBox="1">
                <a:spLocks noChangeArrowheads="1"/>
              </p:cNvSpPr>
              <p:nvPr/>
            </p:nvSpPr>
            <p:spPr bwMode="auto">
              <a:xfrm>
                <a:off x="7315200" y="6374070"/>
                <a:ext cx="914400" cy="663832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lIns="182880" tIns="137160" rIns="182880" bIns="137160">
                <a:spAutoFit/>
              </a:bodyPr>
              <a:lstStyle/>
              <a:p>
                <a:pPr algn="ctr">
                  <a:defRPr/>
                </a:pPr>
                <a:r>
                  <a:rPr lang="en-US" sz="2000" b="1" dirty="0">
                    <a:effectLst>
                      <a:outerShdw blurRad="38100" dist="38100" dir="2700000" sx="1000" sy="1000" algn="tl">
                        <a:srgbClr val="C0C0C0"/>
                      </a:outerShdw>
                    </a:effectLst>
                    <a:latin typeface="Segoe"/>
                  </a:rPr>
                  <a:t>XML</a:t>
                </a:r>
              </a:p>
            </p:txBody>
          </p:sp>
        </p:grpSp>
      </p:grpSp>
      <p:grpSp>
        <p:nvGrpSpPr>
          <p:cNvPr id="29" name="Group 58"/>
          <p:cNvGrpSpPr>
            <a:grpSpLocks/>
          </p:cNvGrpSpPr>
          <p:nvPr/>
        </p:nvGrpSpPr>
        <p:grpSpPr bwMode="auto">
          <a:xfrm>
            <a:off x="2154238" y="3065448"/>
            <a:ext cx="4829175" cy="3455986"/>
            <a:chOff x="1357" y="1721"/>
            <a:chExt cx="3042" cy="2177"/>
          </a:xfrm>
        </p:grpSpPr>
        <p:grpSp>
          <p:nvGrpSpPr>
            <p:cNvPr id="30" name="Group 51"/>
            <p:cNvGrpSpPr>
              <a:grpSpLocks/>
            </p:cNvGrpSpPr>
            <p:nvPr/>
          </p:nvGrpSpPr>
          <p:grpSpPr bwMode="auto">
            <a:xfrm>
              <a:off x="1357" y="1721"/>
              <a:ext cx="3042" cy="1138"/>
              <a:chOff x="2151783" y="3001374"/>
              <a:chExt cx="4779142" cy="2168890"/>
            </a:xfrm>
          </p:grpSpPr>
          <p:sp>
            <p:nvSpPr>
              <p:cNvPr id="46" name="Rounded Rectangle 45"/>
              <p:cNvSpPr>
                <a:spLocks noChangeArrowheads="1"/>
              </p:cNvSpPr>
              <p:nvPr/>
            </p:nvSpPr>
            <p:spPr bwMode="auto">
              <a:xfrm>
                <a:off x="2151783" y="3085233"/>
                <a:ext cx="4779142" cy="2085031"/>
              </a:xfrm>
              <a:prstGeom prst="roundRect">
                <a:avLst>
                  <a:gd name="adj" fmla="val 9375"/>
                </a:avLst>
              </a:prstGeom>
              <a:ln>
                <a:headEnd type="none" w="sm" len="sm"/>
                <a:tailEnd type="none" w="sm" len="sm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/>
              <a:lstStyle/>
              <a:p>
                <a:pPr algn="ctr">
                  <a:defRPr/>
                </a:pPr>
                <a:endParaRPr lang="en-US" sz="3200">
                  <a:effectLst>
                    <a:outerShdw blurRad="38100" dist="38100" dir="2700000" algn="tl">
                      <a:srgbClr val="FFFFFF"/>
                    </a:outerShdw>
                  </a:effectLst>
                  <a:latin typeface="Segoe"/>
                </a:endParaRPr>
              </a:p>
            </p:txBody>
          </p:sp>
          <p:sp>
            <p:nvSpPr>
              <p:cNvPr id="47" name="TextBox 46"/>
              <p:cNvSpPr txBox="1">
                <a:spLocks noChangeArrowheads="1"/>
              </p:cNvSpPr>
              <p:nvPr/>
            </p:nvSpPr>
            <p:spPr bwMode="auto">
              <a:xfrm>
                <a:off x="2151783" y="3001374"/>
                <a:ext cx="4779142" cy="701363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lIns="182880" tIns="137160" rIns="182880" bIns="137160">
                <a:spAutoFit/>
              </a:bodyPr>
              <a:lstStyle/>
              <a:p>
                <a:pPr algn="ctr">
                  <a:defRPr/>
                </a:pPr>
                <a:r>
                  <a:rPr lang="en-US" sz="2000" dirty="0">
                    <a:latin typeface="Segoe"/>
                  </a:rPr>
                  <a:t>LINQ enabled ADO.NET</a:t>
                </a:r>
              </a:p>
            </p:txBody>
          </p:sp>
        </p:grpSp>
        <p:grpSp>
          <p:nvGrpSpPr>
            <p:cNvPr id="31" name="Group 44"/>
            <p:cNvGrpSpPr>
              <a:grpSpLocks/>
            </p:cNvGrpSpPr>
            <p:nvPr/>
          </p:nvGrpSpPr>
          <p:grpSpPr bwMode="auto">
            <a:xfrm>
              <a:off x="1461" y="2045"/>
              <a:ext cx="908" cy="745"/>
              <a:chOff x="633416" y="3496454"/>
              <a:chExt cx="1441482" cy="1343834"/>
            </a:xfrm>
          </p:grpSpPr>
          <p:pic>
            <p:nvPicPr>
              <p:cNvPr id="44" name="Rectangle 17447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38178" y="3496454"/>
                <a:ext cx="1419223" cy="13438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5" name="TextBox 17448"/>
              <p:cNvSpPr txBox="1">
                <a:spLocks noChangeArrowheads="1"/>
              </p:cNvSpPr>
              <p:nvPr/>
            </p:nvSpPr>
            <p:spPr bwMode="auto">
              <a:xfrm>
                <a:off x="633416" y="3851803"/>
                <a:ext cx="1441482" cy="7343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>
                    <a:latin typeface="Segoe Semibold" pitchFamily="34" charset="0"/>
                  </a:rPr>
                  <a:t>LINQ</a:t>
                </a:r>
              </a:p>
              <a:p>
                <a:pPr algn="ctr"/>
                <a:r>
                  <a:rPr lang="en-US" dirty="0">
                    <a:latin typeface="Segoe Semibold" pitchFamily="34" charset="0"/>
                  </a:rPr>
                  <a:t>To </a:t>
                </a:r>
                <a:r>
                  <a:rPr lang="en-US" dirty="0" err="1" smtClean="0">
                    <a:latin typeface="Segoe Semibold" pitchFamily="34" charset="0"/>
                  </a:rPr>
                  <a:t>DataSets</a:t>
                </a:r>
                <a:endParaRPr lang="en-US" dirty="0">
                  <a:latin typeface="Segoe Semibold" pitchFamily="34" charset="0"/>
                </a:endParaRPr>
              </a:p>
            </p:txBody>
          </p:sp>
        </p:grpSp>
        <p:grpSp>
          <p:nvGrpSpPr>
            <p:cNvPr id="32" name="Group 53"/>
            <p:cNvGrpSpPr>
              <a:grpSpLocks/>
            </p:cNvGrpSpPr>
            <p:nvPr/>
          </p:nvGrpSpPr>
          <p:grpSpPr bwMode="auto">
            <a:xfrm>
              <a:off x="2445" y="2045"/>
              <a:ext cx="894" cy="745"/>
              <a:chOff x="638178" y="3496454"/>
              <a:chExt cx="1419223" cy="1343834"/>
            </a:xfrm>
          </p:grpSpPr>
          <p:pic>
            <p:nvPicPr>
              <p:cNvPr id="42" name="Rectangle 17445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38178" y="3496454"/>
                <a:ext cx="1419223" cy="13438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3" name="TextBox 17446"/>
              <p:cNvSpPr txBox="1">
                <a:spLocks noChangeArrowheads="1"/>
              </p:cNvSpPr>
              <p:nvPr/>
            </p:nvSpPr>
            <p:spPr bwMode="auto">
              <a:xfrm>
                <a:off x="868365" y="3851803"/>
                <a:ext cx="971549" cy="7287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>
                    <a:latin typeface="Segoe Semibold" pitchFamily="34" charset="0"/>
                  </a:rPr>
                  <a:t>LINQ</a:t>
                </a:r>
              </a:p>
              <a:p>
                <a:pPr algn="ctr"/>
                <a:r>
                  <a:rPr lang="en-US">
                    <a:latin typeface="Segoe Semibold" pitchFamily="34" charset="0"/>
                  </a:rPr>
                  <a:t>To SQL</a:t>
                </a:r>
              </a:p>
            </p:txBody>
          </p:sp>
        </p:grpSp>
        <p:grpSp>
          <p:nvGrpSpPr>
            <p:cNvPr id="33" name="Group 58"/>
            <p:cNvGrpSpPr>
              <a:grpSpLocks/>
            </p:cNvGrpSpPr>
            <p:nvPr/>
          </p:nvGrpSpPr>
          <p:grpSpPr bwMode="auto">
            <a:xfrm>
              <a:off x="3426" y="2045"/>
              <a:ext cx="894" cy="745"/>
              <a:chOff x="638178" y="3496454"/>
              <a:chExt cx="1419223" cy="1343834"/>
            </a:xfrm>
          </p:grpSpPr>
          <p:pic>
            <p:nvPicPr>
              <p:cNvPr id="40" name="Rectangle 17443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38178" y="3496454"/>
                <a:ext cx="1419223" cy="13438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1" name="TextBox 17444"/>
              <p:cNvSpPr txBox="1">
                <a:spLocks noChangeArrowheads="1"/>
              </p:cNvSpPr>
              <p:nvPr/>
            </p:nvSpPr>
            <p:spPr bwMode="auto">
              <a:xfrm>
                <a:off x="706440" y="3851803"/>
                <a:ext cx="1263649" cy="7287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>
                    <a:latin typeface="Segoe Semibold" pitchFamily="34" charset="0"/>
                  </a:rPr>
                  <a:t>LINQ</a:t>
                </a:r>
              </a:p>
              <a:p>
                <a:pPr algn="ctr"/>
                <a:r>
                  <a:rPr lang="en-US">
                    <a:latin typeface="Segoe Semibold" pitchFamily="34" charset="0"/>
                  </a:rPr>
                  <a:t>To Entities</a:t>
                </a:r>
              </a:p>
            </p:txBody>
          </p:sp>
        </p:grpSp>
        <p:grpSp>
          <p:nvGrpSpPr>
            <p:cNvPr id="34" name="Group 44"/>
            <p:cNvGrpSpPr>
              <a:grpSpLocks/>
            </p:cNvGrpSpPr>
            <p:nvPr/>
          </p:nvGrpSpPr>
          <p:grpSpPr bwMode="auto">
            <a:xfrm>
              <a:off x="2358" y="3039"/>
              <a:ext cx="1050" cy="859"/>
              <a:chOff x="3794672" y="5334000"/>
              <a:chExt cx="1666327" cy="1551735"/>
            </a:xfrm>
          </p:grpSpPr>
          <p:sp>
            <p:nvSpPr>
              <p:cNvPr id="35" name="TextBox 34"/>
              <p:cNvSpPr txBox="1">
                <a:spLocks noChangeArrowheads="1"/>
              </p:cNvSpPr>
              <p:nvPr/>
            </p:nvSpPr>
            <p:spPr bwMode="auto">
              <a:xfrm>
                <a:off x="3794672" y="6221406"/>
                <a:ext cx="1666327" cy="664329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lIns="182880" tIns="137160" rIns="182880" bIns="137160">
                <a:spAutoFit/>
              </a:bodyPr>
              <a:lstStyle/>
              <a:p>
                <a:pPr algn="ctr">
                  <a:defRPr/>
                </a:pPr>
                <a:r>
                  <a:rPr lang="en-US" sz="2000" b="1" dirty="0">
                    <a:effectLst>
                      <a:outerShdw dist="50800" sx="1000" sy="1000" algn="ctr" rotWithShape="0">
                        <a:srgbClr val="000000"/>
                      </a:outerShdw>
                    </a:effectLst>
                    <a:latin typeface="Segoe"/>
                  </a:rPr>
                  <a:t>Relational</a:t>
                </a:r>
                <a:endParaRPr lang="en-US" b="1" dirty="0">
                  <a:effectLst>
                    <a:outerShdw dist="50800" sx="1000" sy="1000" algn="ctr" rotWithShape="0">
                      <a:srgbClr val="000000"/>
                    </a:outerShdw>
                  </a:effectLst>
                </a:endParaRPr>
              </a:p>
            </p:txBody>
          </p:sp>
          <p:grpSp>
            <p:nvGrpSpPr>
              <p:cNvPr id="36" name="Group 40"/>
              <p:cNvGrpSpPr>
                <a:grpSpLocks/>
              </p:cNvGrpSpPr>
              <p:nvPr/>
            </p:nvGrpSpPr>
            <p:grpSpPr bwMode="auto">
              <a:xfrm>
                <a:off x="4019770" y="5334000"/>
                <a:ext cx="1219200" cy="688414"/>
                <a:chOff x="4019770" y="5227423"/>
                <a:chExt cx="1219200" cy="688414"/>
              </a:xfrm>
            </p:grpSpPr>
            <p:sp>
              <p:nvSpPr>
                <p:cNvPr id="37" name="Flowchart: Magnetic Disk 36"/>
                <p:cNvSpPr>
                  <a:spLocks noChangeArrowheads="1"/>
                </p:cNvSpPr>
                <p:nvPr/>
              </p:nvSpPr>
              <p:spPr bwMode="auto">
                <a:xfrm>
                  <a:off x="4356462" y="5227423"/>
                  <a:ext cx="545920" cy="505469"/>
                </a:xfrm>
                <a:prstGeom prst="flowChartMagneticDisk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>
                    <a:latin typeface="Segoe"/>
                  </a:endParaRPr>
                </a:p>
              </p:txBody>
            </p:sp>
            <p:sp>
              <p:nvSpPr>
                <p:cNvPr id="38" name="Flowchart: Magnetic Disk 37"/>
                <p:cNvSpPr>
                  <a:spLocks noChangeArrowheads="1"/>
                </p:cNvSpPr>
                <p:nvPr/>
              </p:nvSpPr>
              <p:spPr bwMode="auto">
                <a:xfrm>
                  <a:off x="4020023" y="5411558"/>
                  <a:ext cx="545920" cy="503663"/>
                </a:xfrm>
                <a:prstGeom prst="flowChartMagneticDisk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>
                    <a:latin typeface="Segoe"/>
                  </a:endParaRPr>
                </a:p>
              </p:txBody>
            </p:sp>
            <p:sp>
              <p:nvSpPr>
                <p:cNvPr id="39" name="Flowchart: Magnetic Disk 38"/>
                <p:cNvSpPr>
                  <a:spLocks noChangeArrowheads="1"/>
                </p:cNvSpPr>
                <p:nvPr/>
              </p:nvSpPr>
              <p:spPr bwMode="auto">
                <a:xfrm>
                  <a:off x="4692902" y="5411558"/>
                  <a:ext cx="545920" cy="503663"/>
                </a:xfrm>
                <a:prstGeom prst="flowChartMagneticDisk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2000">
                    <a:latin typeface="Segoe"/>
                  </a:endParaRPr>
                </a:p>
              </p:txBody>
            </p:sp>
          </p:grpSp>
        </p:grpSp>
      </p:grpSp>
      <p:grpSp>
        <p:nvGrpSpPr>
          <p:cNvPr id="48" name="Group 66"/>
          <p:cNvGrpSpPr>
            <a:grpSpLocks/>
          </p:cNvGrpSpPr>
          <p:nvPr/>
        </p:nvGrpSpPr>
        <p:grpSpPr bwMode="auto">
          <a:xfrm>
            <a:off x="6500813" y="1368410"/>
            <a:ext cx="2017712" cy="539750"/>
            <a:chOff x="788654" y="989622"/>
            <a:chExt cx="2018468" cy="612648"/>
          </a:xfrm>
        </p:grpSpPr>
        <p:pic>
          <p:nvPicPr>
            <p:cNvPr id="49" name="Rectangle 1745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8654" y="989622"/>
              <a:ext cx="2018468" cy="612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0" name="TextBox 17458"/>
            <p:cNvSpPr txBox="1">
              <a:spLocks noChangeArrowheads="1"/>
            </p:cNvSpPr>
            <p:nvPr/>
          </p:nvSpPr>
          <p:spPr bwMode="auto">
            <a:xfrm>
              <a:off x="788654" y="1142492"/>
              <a:ext cx="1989882" cy="454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Segoe Semibold" pitchFamily="34" charset="0"/>
                </a:rPr>
                <a:t>Others…</a:t>
              </a:r>
            </a:p>
          </p:txBody>
        </p:sp>
      </p:grpSp>
      <p:grpSp>
        <p:nvGrpSpPr>
          <p:cNvPr id="51" name="Group 49"/>
          <p:cNvGrpSpPr>
            <a:grpSpLocks/>
          </p:cNvGrpSpPr>
          <p:nvPr/>
        </p:nvGrpSpPr>
        <p:grpSpPr bwMode="auto">
          <a:xfrm>
            <a:off x="419100" y="1357299"/>
            <a:ext cx="2330450" cy="544573"/>
            <a:chOff x="788654" y="989622"/>
            <a:chExt cx="2329807" cy="713464"/>
          </a:xfrm>
        </p:grpSpPr>
        <p:pic>
          <p:nvPicPr>
            <p:cNvPr id="52" name="Rectangle 17455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8654" y="989622"/>
              <a:ext cx="2329807" cy="707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3" name="TextBox 17456"/>
            <p:cNvSpPr txBox="1">
              <a:spLocks noChangeArrowheads="1"/>
            </p:cNvSpPr>
            <p:nvPr/>
          </p:nvSpPr>
          <p:spPr bwMode="auto">
            <a:xfrm>
              <a:off x="788654" y="1178888"/>
              <a:ext cx="2329807" cy="524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Segoe Semibold" pitchFamily="34" charset="0"/>
                </a:rPr>
                <a:t>VB</a:t>
              </a:r>
            </a:p>
          </p:txBody>
        </p:sp>
      </p:grpSp>
      <p:grpSp>
        <p:nvGrpSpPr>
          <p:cNvPr id="54" name="Group 47"/>
          <p:cNvGrpSpPr>
            <a:grpSpLocks/>
          </p:cNvGrpSpPr>
          <p:nvPr/>
        </p:nvGrpSpPr>
        <p:grpSpPr bwMode="auto">
          <a:xfrm>
            <a:off x="3332163" y="1368410"/>
            <a:ext cx="2330450" cy="541399"/>
            <a:chOff x="788654" y="989622"/>
            <a:chExt cx="2329808" cy="709306"/>
          </a:xfrm>
        </p:grpSpPr>
        <p:pic>
          <p:nvPicPr>
            <p:cNvPr id="55" name="Rectangle 1745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8654" y="989622"/>
              <a:ext cx="2329807" cy="707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6" name="TextBox 17454"/>
            <p:cNvSpPr txBox="1">
              <a:spLocks noChangeArrowheads="1"/>
            </p:cNvSpPr>
            <p:nvPr/>
          </p:nvSpPr>
          <p:spPr bwMode="auto">
            <a:xfrm>
              <a:off x="839440" y="1174728"/>
              <a:ext cx="2279022" cy="52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Segoe Semibold" pitchFamily="34" charset="0"/>
                </a:rPr>
                <a:t>C#</a:t>
              </a:r>
            </a:p>
          </p:txBody>
        </p:sp>
      </p:grpSp>
      <p:grpSp>
        <p:nvGrpSpPr>
          <p:cNvPr id="57" name="Group 52"/>
          <p:cNvGrpSpPr>
            <a:grpSpLocks/>
          </p:cNvGrpSpPr>
          <p:nvPr/>
        </p:nvGrpSpPr>
        <p:grpSpPr bwMode="auto">
          <a:xfrm>
            <a:off x="341313" y="1993885"/>
            <a:ext cx="8302625" cy="536575"/>
            <a:chOff x="384818" y="1821675"/>
            <a:chExt cx="8301982" cy="609600"/>
          </a:xfrm>
        </p:grpSpPr>
        <p:pic>
          <p:nvPicPr>
            <p:cNvPr id="58" name="Rectangle 17423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84818" y="1821675"/>
              <a:ext cx="8301982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9" name="TextBox 17424"/>
            <p:cNvSpPr txBox="1">
              <a:spLocks noChangeArrowheads="1"/>
            </p:cNvSpPr>
            <p:nvPr/>
          </p:nvSpPr>
          <p:spPr bwMode="auto">
            <a:xfrm>
              <a:off x="534031" y="1976780"/>
              <a:ext cx="8027366" cy="416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>
                  <a:latin typeface="Segoe Semibold" pitchFamily="34" charset="0"/>
                </a:rPr>
                <a:t>.NET Language-Integrated Query</a:t>
              </a:r>
            </a:p>
          </p:txBody>
        </p:sp>
      </p:grpSp>
      <p:sp>
        <p:nvSpPr>
          <p:cNvPr id="60" name="Oval 59"/>
          <p:cNvSpPr/>
          <p:nvPr/>
        </p:nvSpPr>
        <p:spPr>
          <a:xfrm>
            <a:off x="500034" y="3357562"/>
            <a:ext cx="1714512" cy="1500198"/>
          </a:xfrm>
          <a:prstGeom prst="ellipse">
            <a:avLst/>
          </a:prstGeom>
          <a:noFill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427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ing-Whit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Training-White</Template>
  <TotalTime>1384</TotalTime>
  <Words>1547</Words>
  <Application>Microsoft Office PowerPoint</Application>
  <PresentationFormat>On-screen Show (4:3)</PresentationFormat>
  <Paragraphs>593</Paragraphs>
  <Slides>29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Training-White</vt:lpstr>
      <vt:lpstr>Introduction to  Linq and Lambda expressions</vt:lpstr>
      <vt:lpstr>Denis Voituron</vt:lpstr>
      <vt:lpstr>Agenda</vt:lpstr>
      <vt:lpstr>.NET  Through The Ages</vt:lpstr>
      <vt:lpstr>The Evolution of C#</vt:lpstr>
      <vt:lpstr>DEMO</vt:lpstr>
      <vt:lpstr>Goal</vt:lpstr>
      <vt:lpstr>The Syntax</vt:lpstr>
      <vt:lpstr>Language INtegrated Query (LINQ)</vt:lpstr>
      <vt:lpstr>LINQ</vt:lpstr>
      <vt:lpstr>LINQ</vt:lpstr>
      <vt:lpstr>Local Variable Type Inference</vt:lpstr>
      <vt:lpstr>Object Initialisers</vt:lpstr>
      <vt:lpstr>Anonymous types</vt:lpstr>
      <vt:lpstr>Anonymous Methods</vt:lpstr>
      <vt:lpstr>Lambda Expressions</vt:lpstr>
      <vt:lpstr>Lambda Expressions</vt:lpstr>
      <vt:lpstr>Lambda Expressions</vt:lpstr>
      <vt:lpstr>Lambda Expressions</vt:lpstr>
      <vt:lpstr>Lambda Expressions</vt:lpstr>
      <vt:lpstr>Extension Methods</vt:lpstr>
      <vt:lpstr>DEMO</vt:lpstr>
      <vt:lpstr>Query Expressions</vt:lpstr>
      <vt:lpstr>Query Expressions</vt:lpstr>
      <vt:lpstr>DEMO</vt:lpstr>
      <vt:lpstr>Conclusion</vt:lpstr>
      <vt:lpstr>Conclusion</vt:lpstr>
      <vt:lpstr>PowerPoint Presentation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Title</dc:title>
  <dc:creator>Voituron Denis</dc:creator>
  <cp:lastModifiedBy>Voituron Denis</cp:lastModifiedBy>
  <cp:revision>248</cp:revision>
  <cp:lastPrinted>2011-08-01T19:13:15Z</cp:lastPrinted>
  <dcterms:created xsi:type="dcterms:W3CDTF">2011-06-25T10:20:27Z</dcterms:created>
  <dcterms:modified xsi:type="dcterms:W3CDTF">2011-08-01T19:13:23Z</dcterms:modified>
</cp:coreProperties>
</file>