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367" r:id="rId4"/>
    <p:sldId id="370" r:id="rId5"/>
    <p:sldId id="372" r:id="rId6"/>
    <p:sldId id="373" r:id="rId7"/>
    <p:sldId id="375" r:id="rId8"/>
    <p:sldId id="470" r:id="rId9"/>
    <p:sldId id="471" r:id="rId10"/>
    <p:sldId id="472" r:id="rId11"/>
    <p:sldId id="387" r:id="rId12"/>
    <p:sldId id="388" r:id="rId13"/>
    <p:sldId id="473" r:id="rId14"/>
    <p:sldId id="474" r:id="rId15"/>
    <p:sldId id="393" r:id="rId16"/>
    <p:sldId id="408" r:id="rId17"/>
    <p:sldId id="475" r:id="rId18"/>
    <p:sldId id="400" r:id="rId19"/>
    <p:sldId id="403" r:id="rId20"/>
    <p:sldId id="404" r:id="rId21"/>
    <p:sldId id="413" r:id="rId22"/>
    <p:sldId id="426" r:id="rId23"/>
    <p:sldId id="427" r:id="rId24"/>
    <p:sldId id="428" r:id="rId25"/>
    <p:sldId id="429" r:id="rId26"/>
    <p:sldId id="466" r:id="rId27"/>
    <p:sldId id="467" r:id="rId28"/>
    <p:sldId id="465" r:id="rId29"/>
    <p:sldId id="468" r:id="rId30"/>
    <p:sldId id="431" r:id="rId31"/>
    <p:sldId id="432" r:id="rId32"/>
    <p:sldId id="476" r:id="rId33"/>
    <p:sldId id="442" r:id="rId34"/>
    <p:sldId id="443" r:id="rId35"/>
    <p:sldId id="469" r:id="rId36"/>
    <p:sldId id="444" r:id="rId37"/>
    <p:sldId id="477" r:id="rId38"/>
    <p:sldId id="46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Clr>
        <a:schemeClr val="accent2"/>
      </a:buClr>
      <a:buFont typeface="Wingdings" pitchFamily="2" charset="2"/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chemeClr val="accent2"/>
      </a:buClr>
      <a:buFont typeface="Wingdings" pitchFamily="2" charset="2"/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chemeClr val="accent2"/>
      </a:buClr>
      <a:buFont typeface="Wingdings" pitchFamily="2" charset="2"/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chemeClr val="accent2"/>
      </a:buClr>
      <a:buFont typeface="Wingdings" pitchFamily="2" charset="2"/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chemeClr val="accent2"/>
      </a:buClr>
      <a:buFont typeface="Wingdings" pitchFamily="2" charset="2"/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2"/>
        </a:solidFill>
        <a:latin typeface="Lucida Console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DDDDDD"/>
    <a:srgbClr val="FF0000"/>
    <a:srgbClr val="FFFFCC"/>
    <a:srgbClr val="FF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7" autoAdjust="0"/>
    <p:restoredTop sz="83087" autoAdjust="0"/>
  </p:normalViewPr>
  <p:slideViewPr>
    <p:cSldViewPr snapToGrid="0">
      <p:cViewPr>
        <p:scale>
          <a:sx n="75" d="100"/>
          <a:sy n="75" d="100"/>
        </p:scale>
        <p:origin x="-10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4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BD163B-7ECE-44A0-A563-7FA84E679A37}" type="doc">
      <dgm:prSet loTypeId="urn:microsoft.com/office/officeart/2005/8/layout/b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fr-BE"/>
        </a:p>
      </dgm:t>
    </dgm:pt>
    <dgm:pt modelId="{34712A7B-7984-42F0-8F2A-6C381DD144E6}">
      <dgm:prSet phldrT="[Text]"/>
      <dgm:spPr/>
      <dgm:t>
        <a:bodyPr/>
        <a:lstStyle/>
        <a:p>
          <a:pPr>
            <a:tabLst>
              <a:tab pos="1790700" algn="l"/>
            </a:tabLst>
          </a:pPr>
          <a:r>
            <a:rPr lang="en-US" smtClean="0">
              <a:solidFill>
                <a:schemeClr val="bg1"/>
              </a:solidFill>
              <a:latin typeface="Arial" charset="0"/>
            </a:rPr>
            <a:t>UDDI</a:t>
          </a:r>
          <a:endParaRPr lang="fr-BE">
            <a:solidFill>
              <a:schemeClr val="bg1"/>
            </a:solidFill>
          </a:endParaRPr>
        </a:p>
      </dgm:t>
    </dgm:pt>
    <dgm:pt modelId="{D6B065FD-6A77-4826-8135-85FEE86BA696}" type="parTrans" cxnId="{37EC9DDB-20BF-43ED-9FE0-AA7B8DC0E5D3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7DFAEE3A-3FFF-4548-9128-10FAAA856E81}" type="sibTrans" cxnId="{37EC9DDB-20BF-43ED-9FE0-AA7B8DC0E5D3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E5F3C6C7-813F-4B7C-99F4-EA2A5F3648F0}">
      <dgm:prSet phldrT="[Text]"/>
      <dgm:spPr/>
      <dgm:t>
        <a:bodyPr/>
        <a:lstStyle/>
        <a:p>
          <a:pPr>
            <a:tabLst>
              <a:tab pos="1790700" algn="l"/>
            </a:tabLst>
          </a:pPr>
          <a:r>
            <a:rPr lang="en-US" smtClean="0">
              <a:solidFill>
                <a:schemeClr val="bg1"/>
              </a:solidFill>
              <a:latin typeface="Arial" charset="0"/>
            </a:rPr>
            <a:t>DISCO</a:t>
          </a:r>
          <a:endParaRPr lang="fr-BE">
            <a:solidFill>
              <a:schemeClr val="bg1"/>
            </a:solidFill>
          </a:endParaRPr>
        </a:p>
      </dgm:t>
    </dgm:pt>
    <dgm:pt modelId="{5F4634C9-22C9-4B11-8922-940303FC5E9A}" type="parTrans" cxnId="{56FBDEEA-DFD8-478B-97AA-1263F506DE36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3E861388-12E5-492B-A46D-DA8D77858C0F}" type="sibTrans" cxnId="{56FBDEEA-DFD8-478B-97AA-1263F506DE36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A589BAEB-9188-43EC-B72E-51436FDA3799}">
      <dgm:prSet phldrT="[Text]"/>
      <dgm:spPr/>
      <dgm:t>
        <a:bodyPr/>
        <a:lstStyle/>
        <a:p>
          <a:pPr>
            <a:tabLst>
              <a:tab pos="1790700" algn="l"/>
            </a:tabLst>
          </a:pPr>
          <a:r>
            <a:rPr lang="fr-BE" smtClean="0">
              <a:solidFill>
                <a:schemeClr val="bg1"/>
              </a:solidFill>
            </a:rPr>
            <a:t>WSDL</a:t>
          </a:r>
          <a:endParaRPr lang="fr-BE">
            <a:solidFill>
              <a:schemeClr val="bg1"/>
            </a:solidFill>
          </a:endParaRPr>
        </a:p>
      </dgm:t>
    </dgm:pt>
    <dgm:pt modelId="{574949A7-2EC9-449C-86C6-A183AE3C83B3}" type="parTrans" cxnId="{5CF12286-FC7D-4683-A1DD-CA62642F37AA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9826BB47-0574-4B76-B753-4FFEDDAD0767}" type="sibTrans" cxnId="{5CF12286-FC7D-4683-A1DD-CA62642F37AA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48FC918C-2FF4-4413-A4BD-B59C5D9A9E07}">
      <dgm:prSet phldrT="[Text]"/>
      <dgm:spPr/>
      <dgm:t>
        <a:bodyPr/>
        <a:lstStyle/>
        <a:p>
          <a:pPr>
            <a:tabLst>
              <a:tab pos="1790700" algn="l"/>
            </a:tabLst>
          </a:pPr>
          <a:r>
            <a:rPr lang="en-US" smtClean="0">
              <a:solidFill>
                <a:schemeClr val="bg1"/>
              </a:solidFill>
              <a:latin typeface="Arial" charset="0"/>
            </a:rPr>
            <a:t>SOAP</a:t>
          </a:r>
          <a:endParaRPr lang="fr-BE">
            <a:solidFill>
              <a:schemeClr val="bg1"/>
            </a:solidFill>
          </a:endParaRPr>
        </a:p>
      </dgm:t>
    </dgm:pt>
    <dgm:pt modelId="{5612BEF3-D103-4B42-ACFB-5C36FD8F2F4D}" type="parTrans" cxnId="{DA0737A7-8EDE-4463-9B53-292697F84B22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47B91122-3AF9-49D2-A4AB-FD6454951559}" type="sibTrans" cxnId="{DA0737A7-8EDE-4463-9B53-292697F84B22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FDD387F5-31C5-4C05-9357-A0BE42D33FA1}">
      <dgm:prSet phldrT="[Text]"/>
      <dgm:spPr/>
      <dgm:t>
        <a:bodyPr/>
        <a:lstStyle/>
        <a:p>
          <a:r>
            <a:rPr lang="en-US" smtClean="0">
              <a:solidFill>
                <a:schemeClr val="bg1"/>
              </a:solidFill>
              <a:latin typeface="Arial" charset="0"/>
            </a:rPr>
            <a:t>XML</a:t>
          </a:r>
          <a:endParaRPr lang="fr-BE">
            <a:solidFill>
              <a:schemeClr val="bg1"/>
            </a:solidFill>
          </a:endParaRPr>
        </a:p>
      </dgm:t>
    </dgm:pt>
    <dgm:pt modelId="{5DA3C606-606C-4519-B7B8-9B1EAA041F44}" type="parTrans" cxnId="{202E0038-40E7-487C-9763-88AED6B965F5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64B84A5B-966E-4CA8-B1B4-F7A04CF826C6}" type="sibTrans" cxnId="{202E0038-40E7-487C-9763-88AED6B965F5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CA2BE271-F46B-477A-96BF-C1472A481D82}">
      <dgm:prSet phldrT="[Text]"/>
      <dgm:spPr/>
      <dgm:t>
        <a:bodyPr/>
        <a:lstStyle/>
        <a:p>
          <a:r>
            <a:rPr lang="fr-BE" smtClean="0">
              <a:solidFill>
                <a:schemeClr val="bg1"/>
              </a:solidFill>
            </a:rPr>
            <a:t>Internet</a:t>
          </a:r>
          <a:endParaRPr lang="fr-BE">
            <a:solidFill>
              <a:schemeClr val="bg1"/>
            </a:solidFill>
          </a:endParaRPr>
        </a:p>
      </dgm:t>
    </dgm:pt>
    <dgm:pt modelId="{7A222127-CE01-4751-A21D-DC9B4B3D9272}" type="parTrans" cxnId="{CFC6D039-4FF4-4F6C-BB71-F64441402A52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7E8DFEE9-3C29-49ED-BACB-A19C9499B967}" type="sibTrans" cxnId="{CFC6D039-4FF4-4F6C-BB71-F64441402A52}">
      <dgm:prSet/>
      <dgm:spPr/>
      <dgm:t>
        <a:bodyPr/>
        <a:lstStyle/>
        <a:p>
          <a:endParaRPr lang="fr-BE">
            <a:solidFill>
              <a:schemeClr val="bg1"/>
            </a:solidFill>
          </a:endParaRPr>
        </a:p>
      </dgm:t>
    </dgm:pt>
    <dgm:pt modelId="{AAAAF17E-23D4-4A84-8199-B95097457E8C}">
      <dgm:prSet phldrT="[Text]" custT="1"/>
      <dgm:spPr/>
      <dgm:t>
        <a:bodyPr/>
        <a:lstStyle/>
        <a:p>
          <a:pPr>
            <a:tabLst>
              <a:tab pos="1790700" algn="l"/>
            </a:tabLst>
          </a:pPr>
          <a:r>
            <a:rPr lang="en-US" sz="1800" smtClean="0">
              <a:solidFill>
                <a:schemeClr val="tx1"/>
              </a:solidFill>
              <a:latin typeface="Arial" charset="0"/>
            </a:rPr>
            <a:t>Publish &amp; Find Services</a:t>
          </a:r>
          <a:endParaRPr lang="fr-BE" sz="1800">
            <a:solidFill>
              <a:schemeClr val="tx1"/>
            </a:solidFill>
          </a:endParaRPr>
        </a:p>
      </dgm:t>
    </dgm:pt>
    <dgm:pt modelId="{35D983A9-C6CC-45E5-B886-B707F8725F71}" type="parTrans" cxnId="{07C656C1-65F6-41BD-9B8C-93732A986F20}">
      <dgm:prSet/>
      <dgm:spPr/>
      <dgm:t>
        <a:bodyPr/>
        <a:lstStyle/>
        <a:p>
          <a:endParaRPr lang="fr-BE"/>
        </a:p>
      </dgm:t>
    </dgm:pt>
    <dgm:pt modelId="{9E1111E5-687E-4356-AF69-0CFF15EE1706}" type="sibTrans" cxnId="{07C656C1-65F6-41BD-9B8C-93732A986F20}">
      <dgm:prSet/>
      <dgm:spPr/>
      <dgm:t>
        <a:bodyPr/>
        <a:lstStyle/>
        <a:p>
          <a:endParaRPr lang="fr-BE"/>
        </a:p>
      </dgm:t>
    </dgm:pt>
    <dgm:pt modelId="{16A4D4DF-7371-4128-846A-F410559DC74E}">
      <dgm:prSet phldrT="[Text]" custT="1"/>
      <dgm:spPr/>
      <dgm:t>
        <a:bodyPr/>
        <a:lstStyle/>
        <a:p>
          <a:pPr>
            <a:tabLst>
              <a:tab pos="1790700" algn="l"/>
            </a:tabLst>
          </a:pPr>
          <a:r>
            <a:rPr lang="en-US" sz="1800" smtClean="0">
              <a:solidFill>
                <a:schemeClr val="tx1"/>
              </a:solidFill>
              <a:latin typeface="Arial" charset="0"/>
            </a:rPr>
            <a:t>Find Services on server</a:t>
          </a:r>
          <a:endParaRPr lang="fr-BE" sz="1800">
            <a:solidFill>
              <a:schemeClr val="tx1"/>
            </a:solidFill>
          </a:endParaRPr>
        </a:p>
      </dgm:t>
    </dgm:pt>
    <dgm:pt modelId="{A887FE63-D69C-4478-8238-B3409333CD5D}" type="parTrans" cxnId="{458A9FD8-A8DB-4DE8-A1C4-267FCEDE7455}">
      <dgm:prSet/>
      <dgm:spPr/>
      <dgm:t>
        <a:bodyPr/>
        <a:lstStyle/>
        <a:p>
          <a:endParaRPr lang="fr-BE"/>
        </a:p>
      </dgm:t>
    </dgm:pt>
    <dgm:pt modelId="{DE2BF9B7-C1BC-4CD9-B230-CB74B367D386}" type="sibTrans" cxnId="{458A9FD8-A8DB-4DE8-A1C4-267FCEDE7455}">
      <dgm:prSet/>
      <dgm:spPr/>
      <dgm:t>
        <a:bodyPr/>
        <a:lstStyle/>
        <a:p>
          <a:endParaRPr lang="fr-BE"/>
        </a:p>
      </dgm:t>
    </dgm:pt>
    <dgm:pt modelId="{4F20873D-CCB4-48CB-8E8E-B63D82CDA91C}">
      <dgm:prSet phldrT="[Text]" custT="1"/>
      <dgm:spPr/>
      <dgm:t>
        <a:bodyPr/>
        <a:lstStyle/>
        <a:p>
          <a:pPr>
            <a:tabLst>
              <a:tab pos="1790700" algn="l"/>
            </a:tabLst>
          </a:pPr>
          <a:r>
            <a:rPr lang="fr-BE" sz="1800" smtClean="0">
              <a:solidFill>
                <a:schemeClr val="tx1"/>
              </a:solidFill>
            </a:rPr>
            <a:t>Formal Service Descriptions</a:t>
          </a:r>
          <a:endParaRPr lang="fr-BE" sz="1800">
            <a:solidFill>
              <a:schemeClr val="tx1"/>
            </a:solidFill>
          </a:endParaRPr>
        </a:p>
      </dgm:t>
    </dgm:pt>
    <dgm:pt modelId="{BB4E125E-79EB-4FCD-A6A9-157C84CCE6FD}" type="parTrans" cxnId="{54699197-4A1C-4077-A5D0-993521D97614}">
      <dgm:prSet/>
      <dgm:spPr/>
      <dgm:t>
        <a:bodyPr/>
        <a:lstStyle/>
        <a:p>
          <a:endParaRPr lang="fr-BE"/>
        </a:p>
      </dgm:t>
    </dgm:pt>
    <dgm:pt modelId="{33535FE5-F3C0-4F92-9B94-0C2B5E2BD90C}" type="sibTrans" cxnId="{54699197-4A1C-4077-A5D0-993521D97614}">
      <dgm:prSet/>
      <dgm:spPr/>
      <dgm:t>
        <a:bodyPr/>
        <a:lstStyle/>
        <a:p>
          <a:endParaRPr lang="fr-BE"/>
        </a:p>
      </dgm:t>
    </dgm:pt>
    <dgm:pt modelId="{62F6D446-DCA1-4CD7-B916-AB98707ECA2D}">
      <dgm:prSet phldrT="[Text]" custT="1"/>
      <dgm:spPr/>
      <dgm:t>
        <a:bodyPr/>
        <a:lstStyle/>
        <a:p>
          <a:pPr>
            <a:tabLst>
              <a:tab pos="1790700" algn="l"/>
            </a:tabLst>
          </a:pPr>
          <a:r>
            <a:rPr lang="en-US" sz="1800" smtClean="0">
              <a:solidFill>
                <a:schemeClr val="tx1"/>
              </a:solidFill>
              <a:latin typeface="Arial" charset="0"/>
            </a:rPr>
            <a:t>Service Interactions</a:t>
          </a:r>
          <a:endParaRPr lang="fr-BE" sz="1800">
            <a:solidFill>
              <a:schemeClr val="tx1"/>
            </a:solidFill>
          </a:endParaRPr>
        </a:p>
      </dgm:t>
    </dgm:pt>
    <dgm:pt modelId="{8E385D30-5DED-4A3F-A5E8-9A444ACC017C}" type="parTrans" cxnId="{FC8D4EFB-DAB3-4356-9DA2-D2B6A79DCA6F}">
      <dgm:prSet/>
      <dgm:spPr/>
      <dgm:t>
        <a:bodyPr/>
        <a:lstStyle/>
        <a:p>
          <a:endParaRPr lang="fr-BE"/>
        </a:p>
      </dgm:t>
    </dgm:pt>
    <dgm:pt modelId="{90C99AB1-27BB-4B58-8126-433C625659D4}" type="sibTrans" cxnId="{FC8D4EFB-DAB3-4356-9DA2-D2B6A79DCA6F}">
      <dgm:prSet/>
      <dgm:spPr/>
      <dgm:t>
        <a:bodyPr/>
        <a:lstStyle/>
        <a:p>
          <a:endParaRPr lang="fr-BE"/>
        </a:p>
      </dgm:t>
    </dgm:pt>
    <dgm:pt modelId="{9F7F72F6-0705-4C41-B063-0BEC08D816BD}">
      <dgm:prSet phldrT="[Text]" custT="1"/>
      <dgm:spPr/>
      <dgm:t>
        <a:bodyPr/>
        <a:lstStyle/>
        <a:p>
          <a:r>
            <a:rPr lang="en-US" sz="1800" smtClean="0">
              <a:solidFill>
                <a:schemeClr val="tx1"/>
              </a:solidFill>
              <a:latin typeface="Arial" charset="0"/>
            </a:rPr>
            <a:t>Universal Data Format</a:t>
          </a:r>
          <a:endParaRPr lang="fr-BE" sz="1800">
            <a:solidFill>
              <a:schemeClr val="tx1"/>
            </a:solidFill>
          </a:endParaRPr>
        </a:p>
      </dgm:t>
    </dgm:pt>
    <dgm:pt modelId="{F61EFA29-B511-4BB4-827C-CD3FD5C982BF}" type="parTrans" cxnId="{6E6EC753-52EB-4878-9ECA-0933BDC2F78F}">
      <dgm:prSet/>
      <dgm:spPr/>
      <dgm:t>
        <a:bodyPr/>
        <a:lstStyle/>
        <a:p>
          <a:endParaRPr lang="fr-BE"/>
        </a:p>
      </dgm:t>
    </dgm:pt>
    <dgm:pt modelId="{D898E468-09C9-4BE2-BB00-0DDB81B8A2A7}" type="sibTrans" cxnId="{6E6EC753-52EB-4878-9ECA-0933BDC2F78F}">
      <dgm:prSet/>
      <dgm:spPr/>
      <dgm:t>
        <a:bodyPr/>
        <a:lstStyle/>
        <a:p>
          <a:endParaRPr lang="fr-BE"/>
        </a:p>
      </dgm:t>
    </dgm:pt>
    <dgm:pt modelId="{54A09571-2C0D-420A-B930-A060133B65F0}">
      <dgm:prSet phldrT="[Text]" custT="1"/>
      <dgm:spPr/>
      <dgm:t>
        <a:bodyPr/>
        <a:lstStyle/>
        <a:p>
          <a:r>
            <a:rPr lang="en-US" sz="1800" smtClean="0">
              <a:solidFill>
                <a:schemeClr val="tx1"/>
              </a:solidFill>
              <a:latin typeface="Arial" charset="0"/>
            </a:rPr>
            <a:t>Ubiquitous Communica-tions</a:t>
          </a:r>
          <a:endParaRPr lang="fr-BE" sz="1800">
            <a:solidFill>
              <a:schemeClr val="tx1"/>
            </a:solidFill>
          </a:endParaRPr>
        </a:p>
      </dgm:t>
    </dgm:pt>
    <dgm:pt modelId="{56A2EB7A-B6A9-443F-AC80-CA4ABB3EB437}" type="parTrans" cxnId="{4339F884-69EA-4E32-B69A-309893B0F889}">
      <dgm:prSet/>
      <dgm:spPr/>
      <dgm:t>
        <a:bodyPr/>
        <a:lstStyle/>
        <a:p>
          <a:endParaRPr lang="fr-BE"/>
        </a:p>
      </dgm:t>
    </dgm:pt>
    <dgm:pt modelId="{1C109C38-7699-4E89-8E95-D6E97467D276}" type="sibTrans" cxnId="{4339F884-69EA-4E32-B69A-309893B0F889}">
      <dgm:prSet/>
      <dgm:spPr/>
      <dgm:t>
        <a:bodyPr/>
        <a:lstStyle/>
        <a:p>
          <a:endParaRPr lang="fr-BE"/>
        </a:p>
      </dgm:t>
    </dgm:pt>
    <dgm:pt modelId="{8F7EAEA9-B859-4322-9B65-355CD8B5D367}" type="pres">
      <dgm:prSet presAssocID="{47BD163B-7ECE-44A0-A563-7FA84E679A37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D5C3799-FD8A-42D1-85D9-F5D2D2441B07}" type="pres">
      <dgm:prSet presAssocID="{34712A7B-7984-42F0-8F2A-6C381DD144E6}" presName="compNode" presStyleCnt="0"/>
      <dgm:spPr/>
    </dgm:pt>
    <dgm:pt modelId="{5A9BEEE5-BF27-44BE-B1D9-938E30EC8063}" type="pres">
      <dgm:prSet presAssocID="{34712A7B-7984-42F0-8F2A-6C381DD144E6}" presName="childRec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0713FCD-9ABE-4F95-8428-F818468F68B7}" type="pres">
      <dgm:prSet presAssocID="{34712A7B-7984-42F0-8F2A-6C381DD144E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53DDECB-9E93-45C7-BCDC-EF3F3A57A15B}" type="pres">
      <dgm:prSet presAssocID="{34712A7B-7984-42F0-8F2A-6C381DD144E6}" presName="parentRect" presStyleLbl="alignNode1" presStyleIdx="0" presStyleCnt="6"/>
      <dgm:spPr/>
      <dgm:t>
        <a:bodyPr/>
        <a:lstStyle/>
        <a:p>
          <a:endParaRPr lang="fr-BE"/>
        </a:p>
      </dgm:t>
    </dgm:pt>
    <dgm:pt modelId="{EFACFA3F-B9D0-4368-ADA5-55E3F7631A60}" type="pres">
      <dgm:prSet presAssocID="{34712A7B-7984-42F0-8F2A-6C381DD144E6}" presName="adorn" presStyleLbl="fgAccFollowNode1" presStyleIdx="0" presStyleCnt="6"/>
      <dgm:spPr/>
    </dgm:pt>
    <dgm:pt modelId="{0EE47CF8-8DBC-4734-8301-AC932DAEC502}" type="pres">
      <dgm:prSet presAssocID="{7DFAEE3A-3FFF-4548-9128-10FAAA856E81}" presName="sibTrans" presStyleLbl="sibTrans2D1" presStyleIdx="0" presStyleCnt="0"/>
      <dgm:spPr/>
      <dgm:t>
        <a:bodyPr/>
        <a:lstStyle/>
        <a:p>
          <a:endParaRPr lang="fr-BE"/>
        </a:p>
      </dgm:t>
    </dgm:pt>
    <dgm:pt modelId="{162C1673-255E-4483-BE79-4D7C679108C8}" type="pres">
      <dgm:prSet presAssocID="{E5F3C6C7-813F-4B7C-99F4-EA2A5F3648F0}" presName="compNode" presStyleCnt="0"/>
      <dgm:spPr/>
    </dgm:pt>
    <dgm:pt modelId="{817EC69D-6C1F-484B-9451-C0F4A9DAB596}" type="pres">
      <dgm:prSet presAssocID="{E5F3C6C7-813F-4B7C-99F4-EA2A5F3648F0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18B24B0-322B-4E19-BE2C-2F69F8709329}" type="pres">
      <dgm:prSet presAssocID="{E5F3C6C7-813F-4B7C-99F4-EA2A5F3648F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D2CEC77-496E-4531-9C40-28252E76B42C}" type="pres">
      <dgm:prSet presAssocID="{E5F3C6C7-813F-4B7C-99F4-EA2A5F3648F0}" presName="parentRect" presStyleLbl="alignNode1" presStyleIdx="1" presStyleCnt="6"/>
      <dgm:spPr/>
      <dgm:t>
        <a:bodyPr/>
        <a:lstStyle/>
        <a:p>
          <a:endParaRPr lang="fr-BE"/>
        </a:p>
      </dgm:t>
    </dgm:pt>
    <dgm:pt modelId="{2D7AD85D-8693-45F4-804E-B3426A10CDB6}" type="pres">
      <dgm:prSet presAssocID="{E5F3C6C7-813F-4B7C-99F4-EA2A5F3648F0}" presName="adorn" presStyleLbl="fgAccFollowNode1" presStyleIdx="1" presStyleCnt="6"/>
      <dgm:spPr/>
    </dgm:pt>
    <dgm:pt modelId="{71452E42-29D4-46CA-9FF2-384EBFF9A70B}" type="pres">
      <dgm:prSet presAssocID="{3E861388-12E5-492B-A46D-DA8D77858C0F}" presName="sibTrans" presStyleLbl="sibTrans2D1" presStyleIdx="0" presStyleCnt="0"/>
      <dgm:spPr/>
      <dgm:t>
        <a:bodyPr/>
        <a:lstStyle/>
        <a:p>
          <a:endParaRPr lang="fr-BE"/>
        </a:p>
      </dgm:t>
    </dgm:pt>
    <dgm:pt modelId="{4E3EBC5D-1518-4468-A66B-EF0FE60F8ED8}" type="pres">
      <dgm:prSet presAssocID="{A589BAEB-9188-43EC-B72E-51436FDA3799}" presName="compNode" presStyleCnt="0"/>
      <dgm:spPr/>
    </dgm:pt>
    <dgm:pt modelId="{EAE5AD3D-3336-429D-9B3F-C7D1FB0C39F2}" type="pres">
      <dgm:prSet presAssocID="{A589BAEB-9188-43EC-B72E-51436FDA3799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882A7F8-D27E-43D6-8B89-4277A472D10C}" type="pres">
      <dgm:prSet presAssocID="{A589BAEB-9188-43EC-B72E-51436FDA379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98BCEDD-C9E6-4142-A7DA-4AF2C3007829}" type="pres">
      <dgm:prSet presAssocID="{A589BAEB-9188-43EC-B72E-51436FDA3799}" presName="parentRect" presStyleLbl="alignNode1" presStyleIdx="2" presStyleCnt="6"/>
      <dgm:spPr/>
      <dgm:t>
        <a:bodyPr/>
        <a:lstStyle/>
        <a:p>
          <a:endParaRPr lang="fr-BE"/>
        </a:p>
      </dgm:t>
    </dgm:pt>
    <dgm:pt modelId="{BC4AB89F-B199-477D-B473-374BEA0A1686}" type="pres">
      <dgm:prSet presAssocID="{A589BAEB-9188-43EC-B72E-51436FDA3799}" presName="adorn" presStyleLbl="fgAccFollowNode1" presStyleIdx="2" presStyleCnt="6"/>
      <dgm:spPr/>
    </dgm:pt>
    <dgm:pt modelId="{C05ED992-0B4B-4E00-A40F-D2D2F911EE87}" type="pres">
      <dgm:prSet presAssocID="{9826BB47-0574-4B76-B753-4FFEDDAD0767}" presName="sibTrans" presStyleLbl="sibTrans2D1" presStyleIdx="0" presStyleCnt="0"/>
      <dgm:spPr/>
      <dgm:t>
        <a:bodyPr/>
        <a:lstStyle/>
        <a:p>
          <a:endParaRPr lang="fr-BE"/>
        </a:p>
      </dgm:t>
    </dgm:pt>
    <dgm:pt modelId="{71E63247-777A-4891-B11E-C5A60B91328E}" type="pres">
      <dgm:prSet presAssocID="{48FC918C-2FF4-4413-A4BD-B59C5D9A9E07}" presName="compNode" presStyleCnt="0"/>
      <dgm:spPr/>
    </dgm:pt>
    <dgm:pt modelId="{68332EAD-DCE4-4266-AE32-9302FCE30BFF}" type="pres">
      <dgm:prSet presAssocID="{48FC918C-2FF4-4413-A4BD-B59C5D9A9E07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313765-1AE4-42D0-B3B7-16EA84D2766F}" type="pres">
      <dgm:prSet presAssocID="{48FC918C-2FF4-4413-A4BD-B59C5D9A9E0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E8282FC-7144-41FA-850D-F31F04E15D7C}" type="pres">
      <dgm:prSet presAssocID="{48FC918C-2FF4-4413-A4BD-B59C5D9A9E07}" presName="parentRect" presStyleLbl="alignNode1" presStyleIdx="3" presStyleCnt="6"/>
      <dgm:spPr/>
      <dgm:t>
        <a:bodyPr/>
        <a:lstStyle/>
        <a:p>
          <a:endParaRPr lang="fr-BE"/>
        </a:p>
      </dgm:t>
    </dgm:pt>
    <dgm:pt modelId="{3C50D534-7ECE-43F2-B7CF-DED3A5AA4694}" type="pres">
      <dgm:prSet presAssocID="{48FC918C-2FF4-4413-A4BD-B59C5D9A9E07}" presName="adorn" presStyleLbl="fgAccFollowNode1" presStyleIdx="3" presStyleCnt="6"/>
      <dgm:spPr/>
    </dgm:pt>
    <dgm:pt modelId="{B93F5555-2292-4A0C-AE90-32FFB92CC20C}" type="pres">
      <dgm:prSet presAssocID="{47B91122-3AF9-49D2-A4AB-FD6454951559}" presName="sibTrans" presStyleLbl="sibTrans2D1" presStyleIdx="0" presStyleCnt="0"/>
      <dgm:spPr/>
      <dgm:t>
        <a:bodyPr/>
        <a:lstStyle/>
        <a:p>
          <a:endParaRPr lang="fr-BE"/>
        </a:p>
      </dgm:t>
    </dgm:pt>
    <dgm:pt modelId="{4910815B-D94A-4E7C-8AD5-E388EFB39F6E}" type="pres">
      <dgm:prSet presAssocID="{FDD387F5-31C5-4C05-9357-A0BE42D33FA1}" presName="compNode" presStyleCnt="0"/>
      <dgm:spPr/>
    </dgm:pt>
    <dgm:pt modelId="{2DA4B66C-59E5-4999-9814-AD5F70038B2C}" type="pres">
      <dgm:prSet presAssocID="{FDD387F5-31C5-4C05-9357-A0BE42D33FA1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7444530-43C0-4734-BA71-C76DFB2DC1AB}" type="pres">
      <dgm:prSet presAssocID="{FDD387F5-31C5-4C05-9357-A0BE42D33FA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4BA0F0B-0FE9-4C5F-B6B3-D7C7AEAAF5AC}" type="pres">
      <dgm:prSet presAssocID="{FDD387F5-31C5-4C05-9357-A0BE42D33FA1}" presName="parentRect" presStyleLbl="alignNode1" presStyleIdx="4" presStyleCnt="6"/>
      <dgm:spPr/>
      <dgm:t>
        <a:bodyPr/>
        <a:lstStyle/>
        <a:p>
          <a:endParaRPr lang="fr-BE"/>
        </a:p>
      </dgm:t>
    </dgm:pt>
    <dgm:pt modelId="{490B6CB9-32CE-4206-A3CA-39771FF60D92}" type="pres">
      <dgm:prSet presAssocID="{FDD387F5-31C5-4C05-9357-A0BE42D33FA1}" presName="adorn" presStyleLbl="fgAccFollowNode1" presStyleIdx="4" presStyleCnt="6"/>
      <dgm:spPr/>
    </dgm:pt>
    <dgm:pt modelId="{CC411647-9C8C-4190-A1AA-FF3DC3CC5BA2}" type="pres">
      <dgm:prSet presAssocID="{64B84A5B-966E-4CA8-B1B4-F7A04CF826C6}" presName="sibTrans" presStyleLbl="sibTrans2D1" presStyleIdx="0" presStyleCnt="0"/>
      <dgm:spPr/>
      <dgm:t>
        <a:bodyPr/>
        <a:lstStyle/>
        <a:p>
          <a:endParaRPr lang="fr-BE"/>
        </a:p>
      </dgm:t>
    </dgm:pt>
    <dgm:pt modelId="{26E769FC-8227-4032-AD82-0FE7CCB346C1}" type="pres">
      <dgm:prSet presAssocID="{CA2BE271-F46B-477A-96BF-C1472A481D82}" presName="compNode" presStyleCnt="0"/>
      <dgm:spPr/>
    </dgm:pt>
    <dgm:pt modelId="{F79EE227-41B8-45CC-9F18-C8FA87805AFE}" type="pres">
      <dgm:prSet presAssocID="{CA2BE271-F46B-477A-96BF-C1472A481D82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4479BBA-C57B-4467-A122-30A32AB7482C}" type="pres">
      <dgm:prSet presAssocID="{CA2BE271-F46B-477A-96BF-C1472A481D8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EE8BC8C-87A1-4CB2-8D39-22201F718FD4}" type="pres">
      <dgm:prSet presAssocID="{CA2BE271-F46B-477A-96BF-C1472A481D82}" presName="parentRect" presStyleLbl="alignNode1" presStyleIdx="5" presStyleCnt="6"/>
      <dgm:spPr/>
      <dgm:t>
        <a:bodyPr/>
        <a:lstStyle/>
        <a:p>
          <a:endParaRPr lang="fr-BE"/>
        </a:p>
      </dgm:t>
    </dgm:pt>
    <dgm:pt modelId="{9B21003C-F4CB-493B-AE4D-A7E7B59BC80E}" type="pres">
      <dgm:prSet presAssocID="{CA2BE271-F46B-477A-96BF-C1472A481D82}" presName="adorn" presStyleLbl="fgAccFollowNode1" presStyleIdx="5" presStyleCnt="6"/>
      <dgm:spPr/>
    </dgm:pt>
  </dgm:ptLst>
  <dgm:cxnLst>
    <dgm:cxn modelId="{202E0038-40E7-487C-9763-88AED6B965F5}" srcId="{47BD163B-7ECE-44A0-A563-7FA84E679A37}" destId="{FDD387F5-31C5-4C05-9357-A0BE42D33FA1}" srcOrd="4" destOrd="0" parTransId="{5DA3C606-606C-4519-B7B8-9B1EAA041F44}" sibTransId="{64B84A5B-966E-4CA8-B1B4-F7A04CF826C6}"/>
    <dgm:cxn modelId="{2075E14E-2A7F-4CC4-A47E-3C40BFE5216E}" type="presOf" srcId="{54A09571-2C0D-420A-B930-A060133B65F0}" destId="{F79EE227-41B8-45CC-9F18-C8FA87805AFE}" srcOrd="0" destOrd="0" presId="urn:microsoft.com/office/officeart/2005/8/layout/bList2"/>
    <dgm:cxn modelId="{99ADF135-CD32-4FE0-88AB-4CFA337B3186}" type="presOf" srcId="{47B91122-3AF9-49D2-A4AB-FD6454951559}" destId="{B93F5555-2292-4A0C-AE90-32FFB92CC20C}" srcOrd="0" destOrd="0" presId="urn:microsoft.com/office/officeart/2005/8/layout/bList2"/>
    <dgm:cxn modelId="{FC8D4EFB-DAB3-4356-9DA2-D2B6A79DCA6F}" srcId="{48FC918C-2FF4-4413-A4BD-B59C5D9A9E07}" destId="{62F6D446-DCA1-4CD7-B916-AB98707ECA2D}" srcOrd="0" destOrd="0" parTransId="{8E385D30-5DED-4A3F-A5E8-9A444ACC017C}" sibTransId="{90C99AB1-27BB-4B58-8126-433C625659D4}"/>
    <dgm:cxn modelId="{9942B2F7-450B-442B-814F-C4A6EC1C096C}" type="presOf" srcId="{A589BAEB-9188-43EC-B72E-51436FDA3799}" destId="{7882A7F8-D27E-43D6-8B89-4277A472D10C}" srcOrd="0" destOrd="0" presId="urn:microsoft.com/office/officeart/2005/8/layout/bList2"/>
    <dgm:cxn modelId="{0A16BDEA-6B2B-4212-BAA3-42FC1D3CD21D}" type="presOf" srcId="{62F6D446-DCA1-4CD7-B916-AB98707ECA2D}" destId="{68332EAD-DCE4-4266-AE32-9302FCE30BFF}" srcOrd="0" destOrd="0" presId="urn:microsoft.com/office/officeart/2005/8/layout/bList2"/>
    <dgm:cxn modelId="{ECDEF070-E8B9-429D-AB92-3DBEC898BEA4}" type="presOf" srcId="{3E861388-12E5-492B-A46D-DA8D77858C0F}" destId="{71452E42-29D4-46CA-9FF2-384EBFF9A70B}" srcOrd="0" destOrd="0" presId="urn:microsoft.com/office/officeart/2005/8/layout/bList2"/>
    <dgm:cxn modelId="{DA0737A7-8EDE-4463-9B53-292697F84B22}" srcId="{47BD163B-7ECE-44A0-A563-7FA84E679A37}" destId="{48FC918C-2FF4-4413-A4BD-B59C5D9A9E07}" srcOrd="3" destOrd="0" parTransId="{5612BEF3-D103-4B42-ACFB-5C36FD8F2F4D}" sibTransId="{47B91122-3AF9-49D2-A4AB-FD6454951559}"/>
    <dgm:cxn modelId="{229FC116-EAE6-4228-817B-954F06EFDB25}" type="presOf" srcId="{16A4D4DF-7371-4128-846A-F410559DC74E}" destId="{817EC69D-6C1F-484B-9451-C0F4A9DAB596}" srcOrd="0" destOrd="0" presId="urn:microsoft.com/office/officeart/2005/8/layout/bList2"/>
    <dgm:cxn modelId="{FD2B0594-D27C-4071-80F4-C4B4907864CB}" type="presOf" srcId="{CA2BE271-F46B-477A-96BF-C1472A481D82}" destId="{2EE8BC8C-87A1-4CB2-8D39-22201F718FD4}" srcOrd="1" destOrd="0" presId="urn:microsoft.com/office/officeart/2005/8/layout/bList2"/>
    <dgm:cxn modelId="{BB3545A9-46F8-44BA-9E12-07C3A7E9A747}" type="presOf" srcId="{4F20873D-CCB4-48CB-8E8E-B63D82CDA91C}" destId="{EAE5AD3D-3336-429D-9B3F-C7D1FB0C39F2}" srcOrd="0" destOrd="0" presId="urn:microsoft.com/office/officeart/2005/8/layout/bList2"/>
    <dgm:cxn modelId="{BE938D9E-2ABD-4915-BB87-52A574ED3D41}" type="presOf" srcId="{48FC918C-2FF4-4413-A4BD-B59C5D9A9E07}" destId="{2E8282FC-7144-41FA-850D-F31F04E15D7C}" srcOrd="1" destOrd="0" presId="urn:microsoft.com/office/officeart/2005/8/layout/bList2"/>
    <dgm:cxn modelId="{7C578A67-863B-4F44-A0CD-93D02CC28992}" type="presOf" srcId="{34712A7B-7984-42F0-8F2A-6C381DD144E6}" destId="{20713FCD-9ABE-4F95-8428-F818468F68B7}" srcOrd="0" destOrd="0" presId="urn:microsoft.com/office/officeart/2005/8/layout/bList2"/>
    <dgm:cxn modelId="{FD512246-8A1E-46BB-8780-090AB66A9D3D}" type="presOf" srcId="{E5F3C6C7-813F-4B7C-99F4-EA2A5F3648F0}" destId="{518B24B0-322B-4E19-BE2C-2F69F8709329}" srcOrd="0" destOrd="0" presId="urn:microsoft.com/office/officeart/2005/8/layout/bList2"/>
    <dgm:cxn modelId="{EAF94BBB-A950-487B-A595-9D16EE34D344}" type="presOf" srcId="{E5F3C6C7-813F-4B7C-99F4-EA2A5F3648F0}" destId="{BD2CEC77-496E-4531-9C40-28252E76B42C}" srcOrd="1" destOrd="0" presId="urn:microsoft.com/office/officeart/2005/8/layout/bList2"/>
    <dgm:cxn modelId="{6E248389-CE22-4A9E-A974-1761125D5596}" type="presOf" srcId="{FDD387F5-31C5-4C05-9357-A0BE42D33FA1}" destId="{27444530-43C0-4734-BA71-C76DFB2DC1AB}" srcOrd="0" destOrd="0" presId="urn:microsoft.com/office/officeart/2005/8/layout/bList2"/>
    <dgm:cxn modelId="{F626F405-3FD5-4478-92DC-808305275A8E}" type="presOf" srcId="{A589BAEB-9188-43EC-B72E-51436FDA3799}" destId="{D98BCEDD-C9E6-4142-A7DA-4AF2C3007829}" srcOrd="1" destOrd="0" presId="urn:microsoft.com/office/officeart/2005/8/layout/bList2"/>
    <dgm:cxn modelId="{425D5AC5-6D66-4A46-8A48-C6D8D8DE4D1E}" type="presOf" srcId="{48FC918C-2FF4-4413-A4BD-B59C5D9A9E07}" destId="{7A313765-1AE4-42D0-B3B7-16EA84D2766F}" srcOrd="0" destOrd="0" presId="urn:microsoft.com/office/officeart/2005/8/layout/bList2"/>
    <dgm:cxn modelId="{CFC6D039-4FF4-4F6C-BB71-F64441402A52}" srcId="{47BD163B-7ECE-44A0-A563-7FA84E679A37}" destId="{CA2BE271-F46B-477A-96BF-C1472A481D82}" srcOrd="5" destOrd="0" parTransId="{7A222127-CE01-4751-A21D-DC9B4B3D9272}" sibTransId="{7E8DFEE9-3C29-49ED-BACB-A19C9499B967}"/>
    <dgm:cxn modelId="{5CF12286-FC7D-4683-A1DD-CA62642F37AA}" srcId="{47BD163B-7ECE-44A0-A563-7FA84E679A37}" destId="{A589BAEB-9188-43EC-B72E-51436FDA3799}" srcOrd="2" destOrd="0" parTransId="{574949A7-2EC9-449C-86C6-A183AE3C83B3}" sibTransId="{9826BB47-0574-4B76-B753-4FFEDDAD0767}"/>
    <dgm:cxn modelId="{96F6360E-5234-4F90-8D65-7386E265B110}" type="presOf" srcId="{64B84A5B-966E-4CA8-B1B4-F7A04CF826C6}" destId="{CC411647-9C8C-4190-A1AA-FF3DC3CC5BA2}" srcOrd="0" destOrd="0" presId="urn:microsoft.com/office/officeart/2005/8/layout/bList2"/>
    <dgm:cxn modelId="{6E6EC753-52EB-4878-9ECA-0933BDC2F78F}" srcId="{FDD387F5-31C5-4C05-9357-A0BE42D33FA1}" destId="{9F7F72F6-0705-4C41-B063-0BEC08D816BD}" srcOrd="0" destOrd="0" parTransId="{F61EFA29-B511-4BB4-827C-CD3FD5C982BF}" sibTransId="{D898E468-09C9-4BE2-BB00-0DDB81B8A2A7}"/>
    <dgm:cxn modelId="{16835F3E-BA2F-4891-9D52-CD3DC8488437}" type="presOf" srcId="{9F7F72F6-0705-4C41-B063-0BEC08D816BD}" destId="{2DA4B66C-59E5-4999-9814-AD5F70038B2C}" srcOrd="0" destOrd="0" presId="urn:microsoft.com/office/officeart/2005/8/layout/bList2"/>
    <dgm:cxn modelId="{DC080230-2977-4376-AEAD-E4254CC47A0B}" type="presOf" srcId="{34712A7B-7984-42F0-8F2A-6C381DD144E6}" destId="{C53DDECB-9E93-45C7-BCDC-EF3F3A57A15B}" srcOrd="1" destOrd="0" presId="urn:microsoft.com/office/officeart/2005/8/layout/bList2"/>
    <dgm:cxn modelId="{44713BAE-C712-47D8-A184-E0B10B202A06}" type="presOf" srcId="{AAAAF17E-23D4-4A84-8199-B95097457E8C}" destId="{5A9BEEE5-BF27-44BE-B1D9-938E30EC8063}" srcOrd="0" destOrd="0" presId="urn:microsoft.com/office/officeart/2005/8/layout/bList2"/>
    <dgm:cxn modelId="{07C656C1-65F6-41BD-9B8C-93732A986F20}" srcId="{34712A7B-7984-42F0-8F2A-6C381DD144E6}" destId="{AAAAF17E-23D4-4A84-8199-B95097457E8C}" srcOrd="0" destOrd="0" parTransId="{35D983A9-C6CC-45E5-B886-B707F8725F71}" sibTransId="{9E1111E5-687E-4356-AF69-0CFF15EE1706}"/>
    <dgm:cxn modelId="{56FBDEEA-DFD8-478B-97AA-1263F506DE36}" srcId="{47BD163B-7ECE-44A0-A563-7FA84E679A37}" destId="{E5F3C6C7-813F-4B7C-99F4-EA2A5F3648F0}" srcOrd="1" destOrd="0" parTransId="{5F4634C9-22C9-4B11-8922-940303FC5E9A}" sibTransId="{3E861388-12E5-492B-A46D-DA8D77858C0F}"/>
    <dgm:cxn modelId="{FF141FD0-487B-465F-8803-F01501BCE716}" type="presOf" srcId="{CA2BE271-F46B-477A-96BF-C1472A481D82}" destId="{84479BBA-C57B-4467-A122-30A32AB7482C}" srcOrd="0" destOrd="0" presId="urn:microsoft.com/office/officeart/2005/8/layout/bList2"/>
    <dgm:cxn modelId="{0C2D2D85-A59B-4DBB-A813-255359CDFC39}" type="presOf" srcId="{7DFAEE3A-3FFF-4548-9128-10FAAA856E81}" destId="{0EE47CF8-8DBC-4734-8301-AC932DAEC502}" srcOrd="0" destOrd="0" presId="urn:microsoft.com/office/officeart/2005/8/layout/bList2"/>
    <dgm:cxn modelId="{AA1A4D6A-326C-432B-80E7-56F7304C7A74}" type="presOf" srcId="{FDD387F5-31C5-4C05-9357-A0BE42D33FA1}" destId="{64BA0F0B-0FE9-4C5F-B6B3-D7C7AEAAF5AC}" srcOrd="1" destOrd="0" presId="urn:microsoft.com/office/officeart/2005/8/layout/bList2"/>
    <dgm:cxn modelId="{4339F884-69EA-4E32-B69A-309893B0F889}" srcId="{CA2BE271-F46B-477A-96BF-C1472A481D82}" destId="{54A09571-2C0D-420A-B930-A060133B65F0}" srcOrd="0" destOrd="0" parTransId="{56A2EB7A-B6A9-443F-AC80-CA4ABB3EB437}" sibTransId="{1C109C38-7699-4E89-8E95-D6E97467D276}"/>
    <dgm:cxn modelId="{6D1CF807-81CB-4992-92D3-B469A312B268}" type="presOf" srcId="{9826BB47-0574-4B76-B753-4FFEDDAD0767}" destId="{C05ED992-0B4B-4E00-A40F-D2D2F911EE87}" srcOrd="0" destOrd="0" presId="urn:microsoft.com/office/officeart/2005/8/layout/bList2"/>
    <dgm:cxn modelId="{458A9FD8-A8DB-4DE8-A1C4-267FCEDE7455}" srcId="{E5F3C6C7-813F-4B7C-99F4-EA2A5F3648F0}" destId="{16A4D4DF-7371-4128-846A-F410559DC74E}" srcOrd="0" destOrd="0" parTransId="{A887FE63-D69C-4478-8238-B3409333CD5D}" sibTransId="{DE2BF9B7-C1BC-4CD9-B230-CB74B367D386}"/>
    <dgm:cxn modelId="{54699197-4A1C-4077-A5D0-993521D97614}" srcId="{A589BAEB-9188-43EC-B72E-51436FDA3799}" destId="{4F20873D-CCB4-48CB-8E8E-B63D82CDA91C}" srcOrd="0" destOrd="0" parTransId="{BB4E125E-79EB-4FCD-A6A9-157C84CCE6FD}" sibTransId="{33535FE5-F3C0-4F92-9B94-0C2B5E2BD90C}"/>
    <dgm:cxn modelId="{96F0797A-7BCC-4071-ACD5-2E84F4968A1F}" type="presOf" srcId="{47BD163B-7ECE-44A0-A563-7FA84E679A37}" destId="{8F7EAEA9-B859-4322-9B65-355CD8B5D367}" srcOrd="0" destOrd="0" presId="urn:microsoft.com/office/officeart/2005/8/layout/bList2"/>
    <dgm:cxn modelId="{37EC9DDB-20BF-43ED-9FE0-AA7B8DC0E5D3}" srcId="{47BD163B-7ECE-44A0-A563-7FA84E679A37}" destId="{34712A7B-7984-42F0-8F2A-6C381DD144E6}" srcOrd="0" destOrd="0" parTransId="{D6B065FD-6A77-4826-8135-85FEE86BA696}" sibTransId="{7DFAEE3A-3FFF-4548-9128-10FAAA856E81}"/>
    <dgm:cxn modelId="{4DB116B0-180A-4BFC-8498-4E41ED402750}" type="presParOf" srcId="{8F7EAEA9-B859-4322-9B65-355CD8B5D367}" destId="{ED5C3799-FD8A-42D1-85D9-F5D2D2441B07}" srcOrd="0" destOrd="0" presId="urn:microsoft.com/office/officeart/2005/8/layout/bList2"/>
    <dgm:cxn modelId="{E134FBD7-464A-4B76-9824-2D4CDC86EC1B}" type="presParOf" srcId="{ED5C3799-FD8A-42D1-85D9-F5D2D2441B07}" destId="{5A9BEEE5-BF27-44BE-B1D9-938E30EC8063}" srcOrd="0" destOrd="0" presId="urn:microsoft.com/office/officeart/2005/8/layout/bList2"/>
    <dgm:cxn modelId="{F2AC7853-5AD5-41AC-BCA2-3F78271ED439}" type="presParOf" srcId="{ED5C3799-FD8A-42D1-85D9-F5D2D2441B07}" destId="{20713FCD-9ABE-4F95-8428-F818468F68B7}" srcOrd="1" destOrd="0" presId="urn:microsoft.com/office/officeart/2005/8/layout/bList2"/>
    <dgm:cxn modelId="{15A29573-146B-4B39-8AEB-0AB0714F3216}" type="presParOf" srcId="{ED5C3799-FD8A-42D1-85D9-F5D2D2441B07}" destId="{C53DDECB-9E93-45C7-BCDC-EF3F3A57A15B}" srcOrd="2" destOrd="0" presId="urn:microsoft.com/office/officeart/2005/8/layout/bList2"/>
    <dgm:cxn modelId="{662A16DD-8D70-4FC5-83A4-3EB4E3D1885E}" type="presParOf" srcId="{ED5C3799-FD8A-42D1-85D9-F5D2D2441B07}" destId="{EFACFA3F-B9D0-4368-ADA5-55E3F7631A60}" srcOrd="3" destOrd="0" presId="urn:microsoft.com/office/officeart/2005/8/layout/bList2"/>
    <dgm:cxn modelId="{6DCF18DB-457F-4EF5-905B-A49FBE6C9743}" type="presParOf" srcId="{8F7EAEA9-B859-4322-9B65-355CD8B5D367}" destId="{0EE47CF8-8DBC-4734-8301-AC932DAEC502}" srcOrd="1" destOrd="0" presId="urn:microsoft.com/office/officeart/2005/8/layout/bList2"/>
    <dgm:cxn modelId="{3B378068-F7C9-4F0C-834C-231C19AE9880}" type="presParOf" srcId="{8F7EAEA9-B859-4322-9B65-355CD8B5D367}" destId="{162C1673-255E-4483-BE79-4D7C679108C8}" srcOrd="2" destOrd="0" presId="urn:microsoft.com/office/officeart/2005/8/layout/bList2"/>
    <dgm:cxn modelId="{B2FA4476-CCC0-4E69-885C-F029F97BCF81}" type="presParOf" srcId="{162C1673-255E-4483-BE79-4D7C679108C8}" destId="{817EC69D-6C1F-484B-9451-C0F4A9DAB596}" srcOrd="0" destOrd="0" presId="urn:microsoft.com/office/officeart/2005/8/layout/bList2"/>
    <dgm:cxn modelId="{6AA9077E-C789-4494-973C-BB6E1837957E}" type="presParOf" srcId="{162C1673-255E-4483-BE79-4D7C679108C8}" destId="{518B24B0-322B-4E19-BE2C-2F69F8709329}" srcOrd="1" destOrd="0" presId="urn:microsoft.com/office/officeart/2005/8/layout/bList2"/>
    <dgm:cxn modelId="{2B158226-E793-4961-9693-ABA974AEA60A}" type="presParOf" srcId="{162C1673-255E-4483-BE79-4D7C679108C8}" destId="{BD2CEC77-496E-4531-9C40-28252E76B42C}" srcOrd="2" destOrd="0" presId="urn:microsoft.com/office/officeart/2005/8/layout/bList2"/>
    <dgm:cxn modelId="{567A8983-49BD-41C1-9DF6-633383D1AAA8}" type="presParOf" srcId="{162C1673-255E-4483-BE79-4D7C679108C8}" destId="{2D7AD85D-8693-45F4-804E-B3426A10CDB6}" srcOrd="3" destOrd="0" presId="urn:microsoft.com/office/officeart/2005/8/layout/bList2"/>
    <dgm:cxn modelId="{1ABF23C0-8511-466D-AD51-68970DEB6C67}" type="presParOf" srcId="{8F7EAEA9-B859-4322-9B65-355CD8B5D367}" destId="{71452E42-29D4-46CA-9FF2-384EBFF9A70B}" srcOrd="3" destOrd="0" presId="urn:microsoft.com/office/officeart/2005/8/layout/bList2"/>
    <dgm:cxn modelId="{6B7E039B-5B06-4833-A513-8487F5997211}" type="presParOf" srcId="{8F7EAEA9-B859-4322-9B65-355CD8B5D367}" destId="{4E3EBC5D-1518-4468-A66B-EF0FE60F8ED8}" srcOrd="4" destOrd="0" presId="urn:microsoft.com/office/officeart/2005/8/layout/bList2"/>
    <dgm:cxn modelId="{CB6332F2-D1D5-4B70-B7DC-78E8587FC157}" type="presParOf" srcId="{4E3EBC5D-1518-4468-A66B-EF0FE60F8ED8}" destId="{EAE5AD3D-3336-429D-9B3F-C7D1FB0C39F2}" srcOrd="0" destOrd="0" presId="urn:microsoft.com/office/officeart/2005/8/layout/bList2"/>
    <dgm:cxn modelId="{0B35CD21-1592-485E-8165-F609C66F5F2D}" type="presParOf" srcId="{4E3EBC5D-1518-4468-A66B-EF0FE60F8ED8}" destId="{7882A7F8-D27E-43D6-8B89-4277A472D10C}" srcOrd="1" destOrd="0" presId="urn:microsoft.com/office/officeart/2005/8/layout/bList2"/>
    <dgm:cxn modelId="{305D469E-4E6E-4637-8E58-C4BDFB5DC714}" type="presParOf" srcId="{4E3EBC5D-1518-4468-A66B-EF0FE60F8ED8}" destId="{D98BCEDD-C9E6-4142-A7DA-4AF2C3007829}" srcOrd="2" destOrd="0" presId="urn:microsoft.com/office/officeart/2005/8/layout/bList2"/>
    <dgm:cxn modelId="{8E9B472C-5F68-4DC1-AE94-4518C479CB11}" type="presParOf" srcId="{4E3EBC5D-1518-4468-A66B-EF0FE60F8ED8}" destId="{BC4AB89F-B199-477D-B473-374BEA0A1686}" srcOrd="3" destOrd="0" presId="urn:microsoft.com/office/officeart/2005/8/layout/bList2"/>
    <dgm:cxn modelId="{4F69D69C-D5EE-44FC-9A97-FCEFCF88A370}" type="presParOf" srcId="{8F7EAEA9-B859-4322-9B65-355CD8B5D367}" destId="{C05ED992-0B4B-4E00-A40F-D2D2F911EE87}" srcOrd="5" destOrd="0" presId="urn:microsoft.com/office/officeart/2005/8/layout/bList2"/>
    <dgm:cxn modelId="{2557AFA2-3182-4ED1-876D-441595BD49EB}" type="presParOf" srcId="{8F7EAEA9-B859-4322-9B65-355CD8B5D367}" destId="{71E63247-777A-4891-B11E-C5A60B91328E}" srcOrd="6" destOrd="0" presId="urn:microsoft.com/office/officeart/2005/8/layout/bList2"/>
    <dgm:cxn modelId="{5CDB6483-A969-4C0C-9FD9-4F000CD22E29}" type="presParOf" srcId="{71E63247-777A-4891-B11E-C5A60B91328E}" destId="{68332EAD-DCE4-4266-AE32-9302FCE30BFF}" srcOrd="0" destOrd="0" presId="urn:microsoft.com/office/officeart/2005/8/layout/bList2"/>
    <dgm:cxn modelId="{B4B1B6E3-250C-4F87-B3FE-6F2D17842B5D}" type="presParOf" srcId="{71E63247-777A-4891-B11E-C5A60B91328E}" destId="{7A313765-1AE4-42D0-B3B7-16EA84D2766F}" srcOrd="1" destOrd="0" presId="urn:microsoft.com/office/officeart/2005/8/layout/bList2"/>
    <dgm:cxn modelId="{1A730866-7879-4329-A046-A5AC3937C529}" type="presParOf" srcId="{71E63247-777A-4891-B11E-C5A60B91328E}" destId="{2E8282FC-7144-41FA-850D-F31F04E15D7C}" srcOrd="2" destOrd="0" presId="urn:microsoft.com/office/officeart/2005/8/layout/bList2"/>
    <dgm:cxn modelId="{CA5571D7-1996-4F6A-9AC2-29341ACD9D52}" type="presParOf" srcId="{71E63247-777A-4891-B11E-C5A60B91328E}" destId="{3C50D534-7ECE-43F2-B7CF-DED3A5AA4694}" srcOrd="3" destOrd="0" presId="urn:microsoft.com/office/officeart/2005/8/layout/bList2"/>
    <dgm:cxn modelId="{F924F7EF-A07E-4495-A996-3E39A86DA50C}" type="presParOf" srcId="{8F7EAEA9-B859-4322-9B65-355CD8B5D367}" destId="{B93F5555-2292-4A0C-AE90-32FFB92CC20C}" srcOrd="7" destOrd="0" presId="urn:microsoft.com/office/officeart/2005/8/layout/bList2"/>
    <dgm:cxn modelId="{ADF316CE-2F26-433F-A826-BC9C43FFED61}" type="presParOf" srcId="{8F7EAEA9-B859-4322-9B65-355CD8B5D367}" destId="{4910815B-D94A-4E7C-8AD5-E388EFB39F6E}" srcOrd="8" destOrd="0" presId="urn:microsoft.com/office/officeart/2005/8/layout/bList2"/>
    <dgm:cxn modelId="{C3BA7322-D02C-4571-BB65-0A773E07AAEB}" type="presParOf" srcId="{4910815B-D94A-4E7C-8AD5-E388EFB39F6E}" destId="{2DA4B66C-59E5-4999-9814-AD5F70038B2C}" srcOrd="0" destOrd="0" presId="urn:microsoft.com/office/officeart/2005/8/layout/bList2"/>
    <dgm:cxn modelId="{092151EA-5C63-4ED0-9182-124E4916AC93}" type="presParOf" srcId="{4910815B-D94A-4E7C-8AD5-E388EFB39F6E}" destId="{27444530-43C0-4734-BA71-C76DFB2DC1AB}" srcOrd="1" destOrd="0" presId="urn:microsoft.com/office/officeart/2005/8/layout/bList2"/>
    <dgm:cxn modelId="{E82F1D78-25F5-4FDF-8820-04A4E7E0CE9A}" type="presParOf" srcId="{4910815B-D94A-4E7C-8AD5-E388EFB39F6E}" destId="{64BA0F0B-0FE9-4C5F-B6B3-D7C7AEAAF5AC}" srcOrd="2" destOrd="0" presId="urn:microsoft.com/office/officeart/2005/8/layout/bList2"/>
    <dgm:cxn modelId="{AB41EE6D-627C-410D-BE13-074D9E52F09D}" type="presParOf" srcId="{4910815B-D94A-4E7C-8AD5-E388EFB39F6E}" destId="{490B6CB9-32CE-4206-A3CA-39771FF60D92}" srcOrd="3" destOrd="0" presId="urn:microsoft.com/office/officeart/2005/8/layout/bList2"/>
    <dgm:cxn modelId="{43F86FB7-17E7-49DC-A3DD-BD894EF643F9}" type="presParOf" srcId="{8F7EAEA9-B859-4322-9B65-355CD8B5D367}" destId="{CC411647-9C8C-4190-A1AA-FF3DC3CC5BA2}" srcOrd="9" destOrd="0" presId="urn:microsoft.com/office/officeart/2005/8/layout/bList2"/>
    <dgm:cxn modelId="{50EDF080-5502-489A-A62D-75799A95B21A}" type="presParOf" srcId="{8F7EAEA9-B859-4322-9B65-355CD8B5D367}" destId="{26E769FC-8227-4032-AD82-0FE7CCB346C1}" srcOrd="10" destOrd="0" presId="urn:microsoft.com/office/officeart/2005/8/layout/bList2"/>
    <dgm:cxn modelId="{1F38C5BC-1D0C-4E77-A7C9-7336FC3C8C8D}" type="presParOf" srcId="{26E769FC-8227-4032-AD82-0FE7CCB346C1}" destId="{F79EE227-41B8-45CC-9F18-C8FA87805AFE}" srcOrd="0" destOrd="0" presId="urn:microsoft.com/office/officeart/2005/8/layout/bList2"/>
    <dgm:cxn modelId="{0FAC0A94-3152-4549-8B98-DC42CB953393}" type="presParOf" srcId="{26E769FC-8227-4032-AD82-0FE7CCB346C1}" destId="{84479BBA-C57B-4467-A122-30A32AB7482C}" srcOrd="1" destOrd="0" presId="urn:microsoft.com/office/officeart/2005/8/layout/bList2"/>
    <dgm:cxn modelId="{8C681F66-5438-44A5-B642-5181810FE98A}" type="presParOf" srcId="{26E769FC-8227-4032-AD82-0FE7CCB346C1}" destId="{2EE8BC8C-87A1-4CB2-8D39-22201F718FD4}" srcOrd="2" destOrd="0" presId="urn:microsoft.com/office/officeart/2005/8/layout/bList2"/>
    <dgm:cxn modelId="{9E6A8623-450F-4830-AE20-24F7F33B0397}" type="presParOf" srcId="{26E769FC-8227-4032-AD82-0FE7CCB346C1}" destId="{9B21003C-F4CB-493B-AE4D-A7E7B59BC80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BEEE5-BF27-44BE-B1D9-938E30EC8063}">
      <dsp:nvSpPr>
        <dsp:cNvPr id="0" name=""/>
        <dsp:cNvSpPr/>
      </dsp:nvSpPr>
      <dsp:spPr>
        <a:xfrm>
          <a:off x="817527" y="4225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1790700" algn="l"/>
            </a:tabLst>
          </a:pPr>
          <a:r>
            <a:rPr lang="en-US" sz="1800" kern="1200" smtClean="0">
              <a:solidFill>
                <a:schemeClr val="tx1"/>
              </a:solidFill>
              <a:latin typeface="Arial" charset="0"/>
            </a:rPr>
            <a:t>Publish &amp; Find Services</a:t>
          </a:r>
          <a:endParaRPr lang="fr-BE" sz="1800" kern="1200">
            <a:solidFill>
              <a:schemeClr val="tx1"/>
            </a:solidFill>
          </a:endParaRPr>
        </a:p>
      </dsp:txBody>
      <dsp:txXfrm>
        <a:off x="849686" y="36384"/>
        <a:ext cx="1774271" cy="1340309"/>
      </dsp:txXfrm>
    </dsp:sp>
    <dsp:sp modelId="{C53DDECB-9E93-45C7-BCDC-EF3F3A57A15B}">
      <dsp:nvSpPr>
        <dsp:cNvPr id="0" name=""/>
        <dsp:cNvSpPr/>
      </dsp:nvSpPr>
      <dsp:spPr>
        <a:xfrm>
          <a:off x="817527" y="1376694"/>
          <a:ext cx="1838589" cy="5901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0700" algn="l"/>
            </a:tabLst>
          </a:pPr>
          <a:r>
            <a:rPr lang="en-US" sz="2700" kern="1200" smtClean="0">
              <a:solidFill>
                <a:schemeClr val="bg1"/>
              </a:solidFill>
              <a:latin typeface="Arial" charset="0"/>
            </a:rPr>
            <a:t>UDDI</a:t>
          </a:r>
          <a:endParaRPr lang="fr-BE" sz="2700" kern="1200">
            <a:solidFill>
              <a:schemeClr val="bg1"/>
            </a:solidFill>
          </a:endParaRPr>
        </a:p>
      </dsp:txBody>
      <dsp:txXfrm>
        <a:off x="817527" y="1376694"/>
        <a:ext cx="1294781" cy="590161"/>
      </dsp:txXfrm>
    </dsp:sp>
    <dsp:sp modelId="{EFACFA3F-B9D0-4368-ADA5-55E3F7631A60}">
      <dsp:nvSpPr>
        <dsp:cNvPr id="0" name=""/>
        <dsp:cNvSpPr/>
      </dsp:nvSpPr>
      <dsp:spPr>
        <a:xfrm>
          <a:off x="2164319" y="1470435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EC69D-6C1F-484B-9451-C0F4A9DAB596}">
      <dsp:nvSpPr>
        <dsp:cNvPr id="0" name=""/>
        <dsp:cNvSpPr/>
      </dsp:nvSpPr>
      <dsp:spPr>
        <a:xfrm>
          <a:off x="2967250" y="4225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1790700" algn="l"/>
            </a:tabLst>
          </a:pPr>
          <a:r>
            <a:rPr lang="en-US" sz="1800" kern="1200" smtClean="0">
              <a:solidFill>
                <a:schemeClr val="tx1"/>
              </a:solidFill>
              <a:latin typeface="Arial" charset="0"/>
            </a:rPr>
            <a:t>Find Services on server</a:t>
          </a:r>
          <a:endParaRPr lang="fr-BE" sz="1800" kern="1200">
            <a:solidFill>
              <a:schemeClr val="tx1"/>
            </a:solidFill>
          </a:endParaRPr>
        </a:p>
      </dsp:txBody>
      <dsp:txXfrm>
        <a:off x="2999409" y="36384"/>
        <a:ext cx="1774271" cy="1340309"/>
      </dsp:txXfrm>
    </dsp:sp>
    <dsp:sp modelId="{BD2CEC77-496E-4531-9C40-28252E76B42C}">
      <dsp:nvSpPr>
        <dsp:cNvPr id="0" name=""/>
        <dsp:cNvSpPr/>
      </dsp:nvSpPr>
      <dsp:spPr>
        <a:xfrm>
          <a:off x="2967250" y="1376694"/>
          <a:ext cx="1838589" cy="590161"/>
        </a:xfrm>
        <a:prstGeom prst="rect">
          <a:avLst/>
        </a:prstGeom>
        <a:solidFill>
          <a:schemeClr val="accent3">
            <a:hueOff val="-3365288"/>
            <a:satOff val="-1730"/>
            <a:lumOff val="-74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0700" algn="l"/>
            </a:tabLst>
          </a:pPr>
          <a:r>
            <a:rPr lang="en-US" sz="2700" kern="1200" smtClean="0">
              <a:solidFill>
                <a:schemeClr val="bg1"/>
              </a:solidFill>
              <a:latin typeface="Arial" charset="0"/>
            </a:rPr>
            <a:t>DISCO</a:t>
          </a:r>
          <a:endParaRPr lang="fr-BE" sz="2700" kern="1200">
            <a:solidFill>
              <a:schemeClr val="bg1"/>
            </a:solidFill>
          </a:endParaRPr>
        </a:p>
      </dsp:txBody>
      <dsp:txXfrm>
        <a:off x="2967250" y="1376694"/>
        <a:ext cx="1294781" cy="590161"/>
      </dsp:txXfrm>
    </dsp:sp>
    <dsp:sp modelId="{2D7AD85D-8693-45F4-804E-B3426A10CDB6}">
      <dsp:nvSpPr>
        <dsp:cNvPr id="0" name=""/>
        <dsp:cNvSpPr/>
      </dsp:nvSpPr>
      <dsp:spPr>
        <a:xfrm>
          <a:off x="4314042" y="1470435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-3275358"/>
            <a:satOff val="-2695"/>
            <a:lumOff val="-27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5AD3D-3336-429D-9B3F-C7D1FB0C39F2}">
      <dsp:nvSpPr>
        <dsp:cNvPr id="0" name=""/>
        <dsp:cNvSpPr/>
      </dsp:nvSpPr>
      <dsp:spPr>
        <a:xfrm>
          <a:off x="5116974" y="4225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1790700" algn="l"/>
            </a:tabLst>
          </a:pPr>
          <a:r>
            <a:rPr lang="fr-BE" sz="1800" kern="1200" smtClean="0">
              <a:solidFill>
                <a:schemeClr val="tx1"/>
              </a:solidFill>
            </a:rPr>
            <a:t>Formal Service Descriptions</a:t>
          </a:r>
          <a:endParaRPr lang="fr-BE" sz="1800" kern="1200">
            <a:solidFill>
              <a:schemeClr val="tx1"/>
            </a:solidFill>
          </a:endParaRPr>
        </a:p>
      </dsp:txBody>
      <dsp:txXfrm>
        <a:off x="5149133" y="36384"/>
        <a:ext cx="1774271" cy="1340309"/>
      </dsp:txXfrm>
    </dsp:sp>
    <dsp:sp modelId="{D98BCEDD-C9E6-4142-A7DA-4AF2C3007829}">
      <dsp:nvSpPr>
        <dsp:cNvPr id="0" name=""/>
        <dsp:cNvSpPr/>
      </dsp:nvSpPr>
      <dsp:spPr>
        <a:xfrm>
          <a:off x="5116974" y="1376694"/>
          <a:ext cx="1838589" cy="590161"/>
        </a:xfrm>
        <a:prstGeom prst="rect">
          <a:avLst/>
        </a:prstGeom>
        <a:solidFill>
          <a:schemeClr val="accent3">
            <a:hueOff val="-6730576"/>
            <a:satOff val="-3461"/>
            <a:lumOff val="-149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0700" algn="l"/>
            </a:tabLst>
          </a:pPr>
          <a:r>
            <a:rPr lang="fr-BE" sz="2700" kern="1200" smtClean="0">
              <a:solidFill>
                <a:schemeClr val="bg1"/>
              </a:solidFill>
            </a:rPr>
            <a:t>WSDL</a:t>
          </a:r>
          <a:endParaRPr lang="fr-BE" sz="2700" kern="1200">
            <a:solidFill>
              <a:schemeClr val="bg1"/>
            </a:solidFill>
          </a:endParaRPr>
        </a:p>
      </dsp:txBody>
      <dsp:txXfrm>
        <a:off x="5116974" y="1376694"/>
        <a:ext cx="1294781" cy="590161"/>
      </dsp:txXfrm>
    </dsp:sp>
    <dsp:sp modelId="{BC4AB89F-B199-477D-B473-374BEA0A1686}">
      <dsp:nvSpPr>
        <dsp:cNvPr id="0" name=""/>
        <dsp:cNvSpPr/>
      </dsp:nvSpPr>
      <dsp:spPr>
        <a:xfrm>
          <a:off x="6463766" y="1470435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-6550715"/>
            <a:satOff val="-5390"/>
            <a:lumOff val="-5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32EAD-DCE4-4266-AE32-9302FCE30BFF}">
      <dsp:nvSpPr>
        <dsp:cNvPr id="0" name=""/>
        <dsp:cNvSpPr/>
      </dsp:nvSpPr>
      <dsp:spPr>
        <a:xfrm>
          <a:off x="817527" y="2432657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1790700" algn="l"/>
            </a:tabLst>
          </a:pPr>
          <a:r>
            <a:rPr lang="en-US" sz="1800" kern="1200" smtClean="0">
              <a:solidFill>
                <a:schemeClr val="tx1"/>
              </a:solidFill>
              <a:latin typeface="Arial" charset="0"/>
            </a:rPr>
            <a:t>Service Interactions</a:t>
          </a:r>
          <a:endParaRPr lang="fr-BE" sz="1800" kern="1200">
            <a:solidFill>
              <a:schemeClr val="tx1"/>
            </a:solidFill>
          </a:endParaRPr>
        </a:p>
      </dsp:txBody>
      <dsp:txXfrm>
        <a:off x="849686" y="2464816"/>
        <a:ext cx="1774271" cy="1340309"/>
      </dsp:txXfrm>
    </dsp:sp>
    <dsp:sp modelId="{2E8282FC-7144-41FA-850D-F31F04E15D7C}">
      <dsp:nvSpPr>
        <dsp:cNvPr id="0" name=""/>
        <dsp:cNvSpPr/>
      </dsp:nvSpPr>
      <dsp:spPr>
        <a:xfrm>
          <a:off x="817527" y="3805126"/>
          <a:ext cx="1838589" cy="590161"/>
        </a:xfrm>
        <a:prstGeom prst="rect">
          <a:avLst/>
        </a:prstGeom>
        <a:solidFill>
          <a:schemeClr val="accent3">
            <a:hueOff val="-10095864"/>
            <a:satOff val="-5191"/>
            <a:lumOff val="-223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0700" algn="l"/>
            </a:tabLst>
          </a:pPr>
          <a:r>
            <a:rPr lang="en-US" sz="2700" kern="1200" smtClean="0">
              <a:solidFill>
                <a:schemeClr val="bg1"/>
              </a:solidFill>
              <a:latin typeface="Arial" charset="0"/>
            </a:rPr>
            <a:t>SOAP</a:t>
          </a:r>
          <a:endParaRPr lang="fr-BE" sz="2700" kern="1200">
            <a:solidFill>
              <a:schemeClr val="bg1"/>
            </a:solidFill>
          </a:endParaRPr>
        </a:p>
      </dsp:txBody>
      <dsp:txXfrm>
        <a:off x="817527" y="3805126"/>
        <a:ext cx="1294781" cy="590161"/>
      </dsp:txXfrm>
    </dsp:sp>
    <dsp:sp modelId="{3C50D534-7ECE-43F2-B7CF-DED3A5AA4694}">
      <dsp:nvSpPr>
        <dsp:cNvPr id="0" name=""/>
        <dsp:cNvSpPr/>
      </dsp:nvSpPr>
      <dsp:spPr>
        <a:xfrm>
          <a:off x="2164319" y="3898867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-9826073"/>
            <a:satOff val="-8085"/>
            <a:lumOff val="-82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4B66C-59E5-4999-9814-AD5F70038B2C}">
      <dsp:nvSpPr>
        <dsp:cNvPr id="0" name=""/>
        <dsp:cNvSpPr/>
      </dsp:nvSpPr>
      <dsp:spPr>
        <a:xfrm>
          <a:off x="2967250" y="2432657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  <a:latin typeface="Arial" charset="0"/>
            </a:rPr>
            <a:t>Universal Data Format</a:t>
          </a:r>
          <a:endParaRPr lang="fr-BE" sz="1800" kern="1200">
            <a:solidFill>
              <a:schemeClr val="tx1"/>
            </a:solidFill>
          </a:endParaRPr>
        </a:p>
      </dsp:txBody>
      <dsp:txXfrm>
        <a:off x="2999409" y="2464816"/>
        <a:ext cx="1774271" cy="1340309"/>
      </dsp:txXfrm>
    </dsp:sp>
    <dsp:sp modelId="{64BA0F0B-0FE9-4C5F-B6B3-D7C7AEAAF5AC}">
      <dsp:nvSpPr>
        <dsp:cNvPr id="0" name=""/>
        <dsp:cNvSpPr/>
      </dsp:nvSpPr>
      <dsp:spPr>
        <a:xfrm>
          <a:off x="2967250" y="3805126"/>
          <a:ext cx="1838589" cy="590161"/>
        </a:xfrm>
        <a:prstGeom prst="rect">
          <a:avLst/>
        </a:prstGeom>
        <a:solidFill>
          <a:schemeClr val="accent3">
            <a:hueOff val="-13461152"/>
            <a:satOff val="-6922"/>
            <a:lumOff val="-298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>
              <a:solidFill>
                <a:schemeClr val="bg1"/>
              </a:solidFill>
              <a:latin typeface="Arial" charset="0"/>
            </a:rPr>
            <a:t>XML</a:t>
          </a:r>
          <a:endParaRPr lang="fr-BE" sz="2700" kern="1200">
            <a:solidFill>
              <a:schemeClr val="bg1"/>
            </a:solidFill>
          </a:endParaRPr>
        </a:p>
      </dsp:txBody>
      <dsp:txXfrm>
        <a:off x="2967250" y="3805126"/>
        <a:ext cx="1294781" cy="590161"/>
      </dsp:txXfrm>
    </dsp:sp>
    <dsp:sp modelId="{490B6CB9-32CE-4206-A3CA-39771FF60D92}">
      <dsp:nvSpPr>
        <dsp:cNvPr id="0" name=""/>
        <dsp:cNvSpPr/>
      </dsp:nvSpPr>
      <dsp:spPr>
        <a:xfrm>
          <a:off x="4314042" y="3898867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-13101431"/>
            <a:satOff val="-10780"/>
            <a:lumOff val="-109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EE227-41B8-45CC-9F18-C8FA87805AFE}">
      <dsp:nvSpPr>
        <dsp:cNvPr id="0" name=""/>
        <dsp:cNvSpPr/>
      </dsp:nvSpPr>
      <dsp:spPr>
        <a:xfrm>
          <a:off x="5116974" y="2432657"/>
          <a:ext cx="1838589" cy="137246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  <a:latin typeface="Arial" charset="0"/>
            </a:rPr>
            <a:t>Ubiquitous Communica-tions</a:t>
          </a:r>
          <a:endParaRPr lang="fr-BE" sz="1800" kern="1200">
            <a:solidFill>
              <a:schemeClr val="tx1"/>
            </a:solidFill>
          </a:endParaRPr>
        </a:p>
      </dsp:txBody>
      <dsp:txXfrm>
        <a:off x="5149133" y="2464816"/>
        <a:ext cx="1774271" cy="1340309"/>
      </dsp:txXfrm>
    </dsp:sp>
    <dsp:sp modelId="{2EE8BC8C-87A1-4CB2-8D39-22201F718FD4}">
      <dsp:nvSpPr>
        <dsp:cNvPr id="0" name=""/>
        <dsp:cNvSpPr/>
      </dsp:nvSpPr>
      <dsp:spPr>
        <a:xfrm>
          <a:off x="5116974" y="3805126"/>
          <a:ext cx="1838589" cy="590161"/>
        </a:xfrm>
        <a:prstGeom prst="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700" kern="1200" smtClean="0">
              <a:solidFill>
                <a:schemeClr val="bg1"/>
              </a:solidFill>
            </a:rPr>
            <a:t>Internet</a:t>
          </a:r>
          <a:endParaRPr lang="fr-BE" sz="2700" kern="1200">
            <a:solidFill>
              <a:schemeClr val="bg1"/>
            </a:solidFill>
          </a:endParaRPr>
        </a:p>
      </dsp:txBody>
      <dsp:txXfrm>
        <a:off x="5116974" y="3805126"/>
        <a:ext cx="1294781" cy="590161"/>
      </dsp:txXfrm>
    </dsp:sp>
    <dsp:sp modelId="{9B21003C-F4CB-493B-AE4D-A7E7B59BC80E}">
      <dsp:nvSpPr>
        <dsp:cNvPr id="0" name=""/>
        <dsp:cNvSpPr/>
      </dsp:nvSpPr>
      <dsp:spPr>
        <a:xfrm>
          <a:off x="6463766" y="3898867"/>
          <a:ext cx="643506" cy="643506"/>
        </a:xfrm>
        <a:prstGeom prst="ellipse">
          <a:avLst/>
        </a:prstGeom>
        <a:solidFill>
          <a:schemeClr val="accent3">
            <a:tint val="40000"/>
            <a:alpha val="90000"/>
            <a:hueOff val="-16376788"/>
            <a:satOff val="-13475"/>
            <a:lumOff val="-13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 sz="1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849E9-2870-4B3C-97CF-5C97565F2B24}" type="slidenum">
              <a:rPr lang="fr-BE" sz="1000" b="0" smtClean="0">
                <a:solidFill>
                  <a:schemeClr val="tx1"/>
                </a:solidFill>
                <a:latin typeface="+mn-lt"/>
              </a:rPr>
              <a:t>‹#›</a:t>
            </a:fld>
            <a:endParaRPr lang="fr-BE" sz="1000" b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7870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5A66A8A-6D49-49AB-8C0B-610B2301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39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eaLnBrk="1" hangingPunct="1"/>
            <a:fld id="{C7351ABB-4BF1-4011-BD4A-2CD0FD16AFC2}" type="slidenum">
              <a:rPr lang="en-US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836924"/>
            <a:ext cx="7406640" cy="1472184"/>
          </a:xfrm>
        </p:spPr>
        <p:txBody>
          <a:bodyPr anchor="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4365104"/>
            <a:ext cx="7406640" cy="103252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760788" y="357301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996531" y="350423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3059832" y="1196752"/>
            <a:ext cx="720080" cy="72008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6804248" y="542418"/>
            <a:ext cx="864096" cy="86409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72400" y="1844824"/>
            <a:ext cx="435179" cy="435179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2123728" y="6201308"/>
            <a:ext cx="504056" cy="50405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592369"/>
            <a:ext cx="6336704" cy="260648"/>
          </a:xfrm>
        </p:spPr>
        <p:txBody>
          <a:bodyPr/>
          <a:lstStyle>
            <a:lvl1pPr>
              <a:defRPr b="0"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  <a:extLst/>
          </a:lstStyle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51520" y="1447800"/>
            <a:ext cx="8682168" cy="5077544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51520" y="6592369"/>
            <a:ext cx="2895600" cy="26064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000" b="0">
                <a:solidFill>
                  <a:schemeClr val="accent1"/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60432" y="6597352"/>
            <a:ext cx="457200" cy="26064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000" b="0">
                <a:solidFill>
                  <a:schemeClr val="accent1"/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5F61AC9E-C282-41DF-B48E-BB58A045DF20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ransition>
    <p:strips dir="rd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Introduction to</a:t>
            </a:r>
            <a:br>
              <a:rPr lang="fr-BE" smtClean="0"/>
            </a:br>
            <a:r>
              <a:rPr lang="fr-BE" smtClean="0"/>
              <a:t>Web Services</a:t>
            </a:r>
            <a:endParaRPr lang="en-GB" dirty="0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sz="2400" i="1" dirty="0"/>
              <a:t>Ir Denis VOITURON</a:t>
            </a:r>
          </a:p>
          <a:p>
            <a:r>
              <a:rPr lang="fr-BE" sz="2400" i="1" dirty="0"/>
              <a:t>http://www.dvoituron.be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312" y="6438377"/>
            <a:ext cx="8290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Version 3.1</a:t>
            </a:r>
            <a:endParaRPr lang="fr-BE" sz="10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Example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How to convert Number to Roman</a:t>
            </a:r>
          </a:p>
          <a:p>
            <a:pPr lvl="1"/>
            <a:r>
              <a:rPr lang="fr-BE" sz="2400"/>
              <a:t>http://</a:t>
            </a:r>
            <a:r>
              <a:rPr lang="fr-BE" sz="2400" smtClean="0"/>
              <a:t>www.ebob42.com/cgi-bin/Romulan.exe/wsdl/Iroman</a:t>
            </a:r>
          </a:p>
          <a:p>
            <a:pPr lvl="1"/>
            <a:endParaRPr lang="fr-BE"/>
          </a:p>
          <a:p>
            <a:r>
              <a:rPr lang="fr-BE" smtClean="0"/>
              <a:t>What is the </a:t>
            </a:r>
            <a:r>
              <a:rPr lang="en-US"/>
              <a:t>weather for a given city</a:t>
            </a:r>
            <a:endParaRPr lang="fr-BE" smtClean="0"/>
          </a:p>
          <a:p>
            <a:pPr lvl="1"/>
            <a:r>
              <a:rPr lang="fr-BE" sz="2400"/>
              <a:t>http</a:t>
            </a:r>
            <a:r>
              <a:rPr lang="fr-BE" sz="2400" smtClean="0"/>
              <a:t>://www.deeptraining.com/webservices/weather.asmx?wsdl</a:t>
            </a:r>
          </a:p>
          <a:p>
            <a:pPr lvl="1"/>
            <a:endParaRPr lang="fr-BE" sz="2400"/>
          </a:p>
          <a:p>
            <a:r>
              <a:rPr lang="fr-BE" smtClean="0"/>
              <a:t>Using Google, Bing, Yahoo, …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02606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Agenda</a:t>
            </a:r>
            <a:endParaRPr lang="en-GB" smtClean="0"/>
          </a:p>
        </p:txBody>
      </p:sp>
      <p:sp>
        <p:nvSpPr>
          <p:cNvPr id="2938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Overview of Web Services</a:t>
            </a:r>
          </a:p>
          <a:p>
            <a:endParaRPr lang="en-US"/>
          </a:p>
          <a:p>
            <a:r>
              <a:rPr lang="en-US">
                <a:solidFill>
                  <a:srgbClr val="C00000"/>
                </a:solidFill>
              </a:rPr>
              <a:t>Technologies used</a:t>
            </a:r>
          </a:p>
          <a:p>
            <a:endParaRPr lang="en-US"/>
          </a:p>
          <a:p>
            <a:r>
              <a:rPr lang="en-US"/>
              <a:t>How to create a Web Services</a:t>
            </a:r>
          </a:p>
          <a:p>
            <a:endParaRPr lang="en-US"/>
          </a:p>
          <a:p>
            <a:r>
              <a:rPr lang="en-US"/>
              <a:t>How to use a Web Services</a:t>
            </a:r>
          </a:p>
          <a:p>
            <a:endParaRPr lang="en-US"/>
          </a:p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ED586-91E2-4B4B-B8C6-1EC1233BDA2F}" type="slidenum">
              <a:rPr lang="fr-FR"/>
              <a:pPr>
                <a:defRPr/>
              </a:pPr>
              <a:t>11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XML</a:t>
            </a:r>
            <a:endParaRPr lang="en-GB" smtClean="0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DA62E-5B18-4F92-8A8E-1BC3A19D1D67}" type="slidenum">
              <a:rPr lang="fr-FR"/>
              <a:pPr>
                <a:defRPr/>
              </a:pPr>
              <a:t>12</a:t>
            </a:fld>
            <a:r>
              <a:rPr lang="fr-FR"/>
              <a:t>.-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>
            <a:off x="4130675" y="3077553"/>
            <a:ext cx="2416175" cy="1663700"/>
          </a:xfrm>
          <a:custGeom>
            <a:avLst/>
            <a:gdLst>
              <a:gd name="T0" fmla="*/ 2245924 w 21600"/>
              <a:gd name="T1" fmla="*/ 831850 h 21600"/>
              <a:gd name="T2" fmla="*/ 1208088 w 21600"/>
              <a:gd name="T3" fmla="*/ 1663700 h 21600"/>
              <a:gd name="T4" fmla="*/ 170251 w 21600"/>
              <a:gd name="T5" fmla="*/ 831850 h 21600"/>
              <a:gd name="T6" fmla="*/ 120808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22 w 21600"/>
              <a:gd name="T13" fmla="*/ 3322 h 21600"/>
              <a:gd name="T14" fmla="*/ 18278 w 21600"/>
              <a:gd name="T15" fmla="*/ 1827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44" y="21600"/>
                </a:lnTo>
                <a:lnTo>
                  <a:pt x="18556" y="21600"/>
                </a:lnTo>
                <a:lnTo>
                  <a:pt x="21600" y="0"/>
                </a:lnTo>
                <a:close/>
              </a:path>
            </a:pathLst>
          </a:cu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5835650" y="5028590"/>
            <a:ext cx="333375" cy="7937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 rot="-5400000">
            <a:off x="1890712" y="2075841"/>
            <a:ext cx="1692275" cy="3702050"/>
          </a:xfrm>
          <a:prstGeom prst="triangle">
            <a:avLst>
              <a:gd name="adj" fmla="val 54204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 rot="5400000">
            <a:off x="5362576" y="3115652"/>
            <a:ext cx="3219450" cy="1609725"/>
          </a:xfrm>
          <a:custGeom>
            <a:avLst/>
            <a:gdLst>
              <a:gd name="T0" fmla="*/ 3018234 w 21600"/>
              <a:gd name="T1" fmla="*/ 804863 h 21600"/>
              <a:gd name="T2" fmla="*/ 1609725 w 21600"/>
              <a:gd name="T3" fmla="*/ 1609725 h 21600"/>
              <a:gd name="T4" fmla="*/ 201216 w 21600"/>
              <a:gd name="T5" fmla="*/ 804863 h 21600"/>
              <a:gd name="T6" fmla="*/ 16097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50 w 21600"/>
              <a:gd name="T13" fmla="*/ 3150 h 21600"/>
              <a:gd name="T14" fmla="*/ 18450 w 21600"/>
              <a:gd name="T15" fmla="*/ 184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699" y="21600"/>
                </a:lnTo>
                <a:lnTo>
                  <a:pt x="18901" y="21600"/>
                </a:lnTo>
                <a:lnTo>
                  <a:pt x="21600" y="0"/>
                </a:lnTo>
                <a:close/>
              </a:path>
            </a:pathLst>
          </a:cu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 rot="5400000">
            <a:off x="2958306" y="3130734"/>
            <a:ext cx="1717675" cy="1519238"/>
          </a:xfrm>
          <a:custGeom>
            <a:avLst/>
            <a:gdLst>
              <a:gd name="T0" fmla="*/ 1525073 w 21600"/>
              <a:gd name="T1" fmla="*/ 759619 h 21600"/>
              <a:gd name="T2" fmla="*/ 858838 w 21600"/>
              <a:gd name="T3" fmla="*/ 1519238 h 21600"/>
              <a:gd name="T4" fmla="*/ 192602 w 21600"/>
              <a:gd name="T5" fmla="*/ 759619 h 21600"/>
              <a:gd name="T6" fmla="*/ 85883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222 w 21600"/>
              <a:gd name="T13" fmla="*/ 4222 h 21600"/>
              <a:gd name="T14" fmla="*/ 17378 w 21600"/>
              <a:gd name="T15" fmla="*/ 1737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844" y="21600"/>
                </a:lnTo>
                <a:lnTo>
                  <a:pt x="16756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fr-FR"/>
          </a:p>
        </p:txBody>
      </p:sp>
      <p:grpSp>
        <p:nvGrpSpPr>
          <p:cNvPr id="26634" name="Group 10"/>
          <p:cNvGrpSpPr>
            <a:grpSpLocks/>
          </p:cNvGrpSpPr>
          <p:nvPr/>
        </p:nvGrpSpPr>
        <p:grpSpPr bwMode="auto">
          <a:xfrm rot="-708937">
            <a:off x="461963" y="2539390"/>
            <a:ext cx="3163887" cy="623888"/>
            <a:chOff x="768" y="1863"/>
            <a:chExt cx="1993" cy="393"/>
          </a:xfrm>
        </p:grpSpPr>
        <p:sp>
          <p:nvSpPr>
            <p:cNvPr id="26657" name="Rectangle 12"/>
            <p:cNvSpPr>
              <a:spLocks noChangeArrowheads="1"/>
            </p:cNvSpPr>
            <p:nvPr/>
          </p:nvSpPr>
          <p:spPr bwMode="auto">
            <a:xfrm rot="-712708">
              <a:off x="768" y="2160"/>
              <a:ext cx="1728" cy="9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6656" name="AutoShape 11"/>
            <p:cNvSpPr>
              <a:spLocks noChangeArrowheads="1"/>
            </p:cNvSpPr>
            <p:nvPr/>
          </p:nvSpPr>
          <p:spPr bwMode="auto">
            <a:xfrm rot="4740031">
              <a:off x="2452" y="1836"/>
              <a:ext cx="282" cy="336"/>
            </a:xfrm>
            <a:prstGeom prst="triangle">
              <a:avLst>
                <a:gd name="adj" fmla="val 50000"/>
              </a:avLst>
            </a:prstGeom>
            <a:ln/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fr-FR"/>
            </a:p>
          </p:txBody>
        </p:sp>
      </p:grpSp>
      <p:grpSp>
        <p:nvGrpSpPr>
          <p:cNvPr id="26635" name="Group 13"/>
          <p:cNvGrpSpPr>
            <a:grpSpLocks/>
          </p:cNvGrpSpPr>
          <p:nvPr/>
        </p:nvGrpSpPr>
        <p:grpSpPr bwMode="auto">
          <a:xfrm rot="2508523">
            <a:off x="563563" y="4277703"/>
            <a:ext cx="3163887" cy="623887"/>
            <a:chOff x="768" y="1863"/>
            <a:chExt cx="1993" cy="393"/>
          </a:xfrm>
        </p:grpSpPr>
        <p:sp>
          <p:nvSpPr>
            <p:cNvPr id="26655" name="Rectangle 15"/>
            <p:cNvSpPr>
              <a:spLocks noChangeArrowheads="1"/>
            </p:cNvSpPr>
            <p:nvPr/>
          </p:nvSpPr>
          <p:spPr bwMode="auto">
            <a:xfrm rot="-712708">
              <a:off x="768" y="2160"/>
              <a:ext cx="1728" cy="9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6654" name="AutoShape 14"/>
            <p:cNvSpPr>
              <a:spLocks noChangeArrowheads="1"/>
            </p:cNvSpPr>
            <p:nvPr/>
          </p:nvSpPr>
          <p:spPr bwMode="auto">
            <a:xfrm rot="4740031">
              <a:off x="2452" y="1836"/>
              <a:ext cx="282" cy="336"/>
            </a:xfrm>
            <a:prstGeom prst="triangle">
              <a:avLst>
                <a:gd name="adj" fmla="val 50000"/>
              </a:avLst>
            </a:prstGeom>
            <a:ln/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26636" name="Text Box 16"/>
          <p:cNvSpPr txBox="1">
            <a:spLocks noChangeArrowheads="1"/>
          </p:cNvSpPr>
          <p:nvPr/>
        </p:nvSpPr>
        <p:spPr bwMode="auto">
          <a:xfrm>
            <a:off x="6100763" y="5450865"/>
            <a:ext cx="1628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Program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the Web</a:t>
            </a:r>
          </a:p>
        </p:txBody>
      </p:sp>
      <p:sp>
        <p:nvSpPr>
          <p:cNvPr id="26637" name="Text Box 17"/>
          <p:cNvSpPr txBox="1">
            <a:spLocks noChangeArrowheads="1"/>
          </p:cNvSpPr>
          <p:nvPr/>
        </p:nvSpPr>
        <p:spPr bwMode="auto">
          <a:xfrm rot="-823951">
            <a:off x="6391275" y="1958365"/>
            <a:ext cx="1095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Ctr="1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400" i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XML</a:t>
            </a:r>
          </a:p>
        </p:txBody>
      </p:sp>
      <p:sp>
        <p:nvSpPr>
          <p:cNvPr id="26638" name="Text Box 18"/>
          <p:cNvSpPr txBox="1">
            <a:spLocks noChangeArrowheads="1"/>
          </p:cNvSpPr>
          <p:nvPr/>
        </p:nvSpPr>
        <p:spPr bwMode="auto">
          <a:xfrm>
            <a:off x="4576763" y="5069865"/>
            <a:ext cx="1504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Browse </a:t>
            </a:r>
            <a:b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</a:b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the Web</a:t>
            </a:r>
          </a:p>
        </p:txBody>
      </p:sp>
      <p:sp>
        <p:nvSpPr>
          <p:cNvPr id="26639" name="Text Box 19"/>
          <p:cNvSpPr txBox="1">
            <a:spLocks noChangeArrowheads="1"/>
          </p:cNvSpPr>
          <p:nvPr/>
        </p:nvSpPr>
        <p:spPr bwMode="auto">
          <a:xfrm rot="-798299">
            <a:off x="4699000" y="2417153"/>
            <a:ext cx="11731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Ctr="1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HTML</a:t>
            </a:r>
          </a:p>
        </p:txBody>
      </p:sp>
      <p:sp>
        <p:nvSpPr>
          <p:cNvPr id="26640" name="Text Box 20"/>
          <p:cNvSpPr txBox="1">
            <a:spLocks noChangeArrowheads="1"/>
          </p:cNvSpPr>
          <p:nvPr/>
        </p:nvSpPr>
        <p:spPr bwMode="auto">
          <a:xfrm rot="-837711">
            <a:off x="3128963" y="2844190"/>
            <a:ext cx="1141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Ctr="1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T</a:t>
            </a:r>
            <a:r>
              <a:rPr lang="en-US" sz="2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C</a:t>
            </a:r>
            <a:r>
              <a:rPr lang="en-US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P/IP</a:t>
            </a:r>
          </a:p>
        </p:txBody>
      </p:sp>
      <p:sp>
        <p:nvSpPr>
          <p:cNvPr id="26641" name="Rectangle 21"/>
          <p:cNvSpPr>
            <a:spLocks noChangeArrowheads="1"/>
          </p:cNvSpPr>
          <p:nvPr/>
        </p:nvSpPr>
        <p:spPr bwMode="auto">
          <a:xfrm>
            <a:off x="3160713" y="4672990"/>
            <a:ext cx="12715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Connect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the Web</a:t>
            </a:r>
          </a:p>
        </p:txBody>
      </p:sp>
      <p:sp>
        <p:nvSpPr>
          <p:cNvPr id="26642" name="Text Box 22"/>
          <p:cNvSpPr txBox="1">
            <a:spLocks noChangeArrowheads="1"/>
          </p:cNvSpPr>
          <p:nvPr/>
        </p:nvSpPr>
        <p:spPr bwMode="auto">
          <a:xfrm rot="-1408658">
            <a:off x="813964" y="2721083"/>
            <a:ext cx="1611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Technology</a:t>
            </a:r>
          </a:p>
        </p:txBody>
      </p:sp>
      <p:sp>
        <p:nvSpPr>
          <p:cNvPr id="26643" name="Text Box 23"/>
          <p:cNvSpPr txBox="1">
            <a:spLocks noChangeArrowheads="1"/>
          </p:cNvSpPr>
          <p:nvPr/>
        </p:nvSpPr>
        <p:spPr bwMode="auto">
          <a:xfrm rot="1753297">
            <a:off x="678114" y="4622880"/>
            <a:ext cx="1768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Innovation</a:t>
            </a:r>
          </a:p>
        </p:txBody>
      </p:sp>
      <p:sp>
        <p:nvSpPr>
          <p:cNvPr id="26644" name="Text Box 24"/>
          <p:cNvSpPr txBox="1">
            <a:spLocks noChangeArrowheads="1"/>
          </p:cNvSpPr>
          <p:nvPr/>
        </p:nvSpPr>
        <p:spPr bwMode="auto">
          <a:xfrm>
            <a:off x="3097213" y="3728428"/>
            <a:ext cx="1403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charset="0"/>
              </a:rPr>
              <a:t>Connectivity</a:t>
            </a:r>
          </a:p>
        </p:txBody>
      </p:sp>
      <p:sp>
        <p:nvSpPr>
          <p:cNvPr id="26645" name="Text Box 25"/>
          <p:cNvSpPr txBox="1">
            <a:spLocks noChangeArrowheads="1"/>
          </p:cNvSpPr>
          <p:nvPr/>
        </p:nvSpPr>
        <p:spPr bwMode="auto">
          <a:xfrm>
            <a:off x="4686300" y="3728428"/>
            <a:ext cx="1414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charset="0"/>
              </a:rPr>
              <a:t>Presentation</a:t>
            </a:r>
          </a:p>
        </p:txBody>
      </p:sp>
      <p:sp>
        <p:nvSpPr>
          <p:cNvPr id="26646" name="Text Box 26"/>
          <p:cNvSpPr txBox="1">
            <a:spLocks noChangeArrowheads="1"/>
          </p:cNvSpPr>
          <p:nvPr/>
        </p:nvSpPr>
        <p:spPr bwMode="auto">
          <a:xfrm>
            <a:off x="6253163" y="3606190"/>
            <a:ext cx="1403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Arial" charset="0"/>
              </a:rPr>
              <a:t>Connecting </a:t>
            </a:r>
          </a:p>
          <a:p>
            <a:pPr>
              <a:buClrTx/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Arial" charset="0"/>
              </a:rPr>
              <a:t>Applications</a:t>
            </a:r>
          </a:p>
        </p:txBody>
      </p:sp>
      <p:sp>
        <p:nvSpPr>
          <p:cNvPr id="26647" name="Text Box 27"/>
          <p:cNvSpPr txBox="1">
            <a:spLocks noChangeArrowheads="1"/>
          </p:cNvSpPr>
          <p:nvPr/>
        </p:nvSpPr>
        <p:spPr bwMode="auto">
          <a:xfrm rot="792555">
            <a:off x="2447925" y="4133936"/>
            <a:ext cx="2128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charset="0"/>
              </a:rPr>
              <a:t>FTP, E-mail, Gopher</a:t>
            </a:r>
          </a:p>
        </p:txBody>
      </p:sp>
      <p:sp>
        <p:nvSpPr>
          <p:cNvPr id="26648" name="Text Box 28"/>
          <p:cNvSpPr txBox="1">
            <a:spLocks noChangeArrowheads="1"/>
          </p:cNvSpPr>
          <p:nvPr/>
        </p:nvSpPr>
        <p:spPr bwMode="auto">
          <a:xfrm rot="570789">
            <a:off x="4652963" y="4546686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Arial" charset="0"/>
              </a:rPr>
              <a:t>Web Pages</a:t>
            </a:r>
          </a:p>
        </p:txBody>
      </p:sp>
      <p:sp>
        <p:nvSpPr>
          <p:cNvPr id="26649" name="Text Box 29"/>
          <p:cNvSpPr txBox="1">
            <a:spLocks noChangeArrowheads="1"/>
          </p:cNvSpPr>
          <p:nvPr/>
        </p:nvSpPr>
        <p:spPr bwMode="auto">
          <a:xfrm rot="805885">
            <a:off x="6205538" y="4933340"/>
            <a:ext cx="1504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charset="0"/>
              </a:rPr>
              <a:t>Web Services</a:t>
            </a:r>
          </a:p>
        </p:txBody>
      </p:sp>
      <p:sp>
        <p:nvSpPr>
          <p:cNvPr id="26650" name="Line 30"/>
          <p:cNvSpPr>
            <a:spLocks noChangeShapeType="1"/>
          </p:cNvSpPr>
          <p:nvPr/>
        </p:nvSpPr>
        <p:spPr bwMode="auto">
          <a:xfrm flipV="1">
            <a:off x="890588" y="2344128"/>
            <a:ext cx="6858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grpSp>
        <p:nvGrpSpPr>
          <p:cNvPr id="26651" name="Group 31"/>
          <p:cNvGrpSpPr>
            <a:grpSpLocks/>
          </p:cNvGrpSpPr>
          <p:nvPr/>
        </p:nvGrpSpPr>
        <p:grpSpPr bwMode="auto">
          <a:xfrm>
            <a:off x="885825" y="3877653"/>
            <a:ext cx="6891338" cy="1633537"/>
            <a:chOff x="843" y="2523"/>
            <a:chExt cx="4341" cy="1029"/>
          </a:xfrm>
        </p:grpSpPr>
        <p:sp>
          <p:nvSpPr>
            <p:cNvPr id="26652" name="Line 32"/>
            <p:cNvSpPr>
              <a:spLocks noChangeShapeType="1"/>
            </p:cNvSpPr>
            <p:nvPr/>
          </p:nvSpPr>
          <p:spPr bwMode="auto">
            <a:xfrm>
              <a:off x="843" y="2523"/>
              <a:ext cx="4341" cy="10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26653" name="Line 33"/>
            <p:cNvSpPr>
              <a:spLocks noChangeShapeType="1"/>
            </p:cNvSpPr>
            <p:nvPr/>
          </p:nvSpPr>
          <p:spPr bwMode="auto">
            <a:xfrm>
              <a:off x="3114" y="3084"/>
              <a:ext cx="386" cy="9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Protocols used</a:t>
            </a:r>
            <a:endParaRPr lang="fr-B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206346"/>
              </p:ext>
            </p:extLst>
          </p:nvPr>
        </p:nvGraphicFramePr>
        <p:xfrm>
          <a:off x="609600" y="1447801"/>
          <a:ext cx="79248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0891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latin typeface="Arial" charset="0"/>
              </a:rPr>
              <a:t>Simple, Open, Broad Industry </a:t>
            </a:r>
            <a:r>
              <a:rPr lang="en-US" smtClean="0">
                <a:solidFill>
                  <a:schemeClr val="tx1"/>
                </a:solidFill>
                <a:latin typeface="Arial" charset="0"/>
              </a:rPr>
              <a:t>Support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6552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Architecture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912" y="2200275"/>
            <a:ext cx="1252603" cy="12526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val Callout 6"/>
          <p:cNvSpPr/>
          <p:nvPr/>
        </p:nvSpPr>
        <p:spPr>
          <a:xfrm>
            <a:off x="1152395" y="4446738"/>
            <a:ext cx="1653435" cy="1014608"/>
          </a:xfrm>
          <a:prstGeom prst="wedgeEllipseCallou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4400" b="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f(x)</a:t>
            </a:r>
            <a:endParaRPr lang="fr-BE" sz="4400" b="0" i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141" y="4262073"/>
            <a:ext cx="1883368" cy="1514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3585262" y="1836628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b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 Broker</a:t>
            </a:r>
            <a:endParaRPr lang="fr-BE" b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7801" y="5776645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b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 Requester</a:t>
            </a:r>
            <a:endParaRPr lang="fr-BE" b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74914" y="5776645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b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 Provider</a:t>
            </a:r>
            <a:endParaRPr lang="fr-BE" b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eft-Right Arrow 14"/>
          <p:cNvSpPr/>
          <p:nvPr/>
        </p:nvSpPr>
        <p:spPr>
          <a:xfrm rot="19264476">
            <a:off x="2521172" y="3746357"/>
            <a:ext cx="1440494" cy="278796"/>
          </a:xfrm>
          <a:prstGeom prst="left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Right Arrow 15"/>
          <p:cNvSpPr/>
          <p:nvPr/>
        </p:nvSpPr>
        <p:spPr>
          <a:xfrm rot="13385542">
            <a:off x="4968266" y="3783550"/>
            <a:ext cx="1464810" cy="308311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Folded Corner 20"/>
          <p:cNvSpPr/>
          <p:nvPr/>
        </p:nvSpPr>
        <p:spPr>
          <a:xfrm>
            <a:off x="5700671" y="3577444"/>
            <a:ext cx="938123" cy="380781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mtClean="0">
                <a:latin typeface="Arial" pitchFamily="34" charset="0"/>
                <a:cs typeface="Arial" pitchFamily="34" charset="0"/>
              </a:rPr>
              <a:t>WSDL</a:t>
            </a:r>
            <a:endParaRPr lang="fr-B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olded Corner 21"/>
          <p:cNvSpPr/>
          <p:nvPr/>
        </p:nvSpPr>
        <p:spPr>
          <a:xfrm>
            <a:off x="2303296" y="3577444"/>
            <a:ext cx="938123" cy="380781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mtClean="0">
                <a:latin typeface="Arial" pitchFamily="34" charset="0"/>
                <a:cs typeface="Arial" pitchFamily="34" charset="0"/>
              </a:rPr>
              <a:t>WSDL</a:t>
            </a:r>
            <a:endParaRPr lang="fr-B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075507" y="4788697"/>
            <a:ext cx="2865712" cy="672649"/>
            <a:chOff x="3075507" y="4788697"/>
            <a:chExt cx="2865712" cy="672649"/>
          </a:xfrm>
        </p:grpSpPr>
        <p:sp>
          <p:nvSpPr>
            <p:cNvPr id="24" name="Right Arrow 23"/>
            <p:cNvSpPr/>
            <p:nvPr/>
          </p:nvSpPr>
          <p:spPr>
            <a:xfrm rot="10800000">
              <a:off x="3075507" y="5153035"/>
              <a:ext cx="2625164" cy="308311"/>
            </a:xfrm>
            <a:prstGeom prst="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5" name="Block Arc 24"/>
            <p:cNvSpPr/>
            <p:nvPr/>
          </p:nvSpPr>
          <p:spPr>
            <a:xfrm rot="5400000">
              <a:off x="5405439" y="4848227"/>
              <a:ext cx="595309" cy="476250"/>
            </a:xfrm>
            <a:prstGeom prst="blockArc">
              <a:avLst>
                <a:gd name="adj1" fmla="val 10744776"/>
                <a:gd name="adj2" fmla="val 21544993"/>
                <a:gd name="adj3" fmla="val 31975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34089" y="4788697"/>
              <a:ext cx="369004" cy="15247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23" name="Right Arrow 22"/>
          <p:cNvSpPr/>
          <p:nvPr/>
        </p:nvSpPr>
        <p:spPr>
          <a:xfrm>
            <a:off x="3075507" y="4711048"/>
            <a:ext cx="2479949" cy="308311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0" name="Folded Corner 29"/>
          <p:cNvSpPr/>
          <p:nvPr/>
        </p:nvSpPr>
        <p:spPr>
          <a:xfrm>
            <a:off x="3724208" y="4801844"/>
            <a:ext cx="1327759" cy="505347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mtClean="0">
                <a:latin typeface="Arial" pitchFamily="34" charset="0"/>
                <a:cs typeface="Arial" pitchFamily="34" charset="0"/>
              </a:rPr>
              <a:t>SOAP</a:t>
            </a:r>
            <a:endParaRPr lang="fr-BE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5060515" y="2320144"/>
            <a:ext cx="938123" cy="380781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mtClean="0">
                <a:latin typeface="Arial" pitchFamily="34" charset="0"/>
                <a:cs typeface="Arial" pitchFamily="34" charset="0"/>
              </a:rPr>
              <a:t>UDDI</a:t>
            </a:r>
            <a:endParaRPr lang="fr-B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8351796" y="5585111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Source: Wikipedia</a:t>
            </a:r>
            <a:endParaRPr lang="fr-BE" sz="11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2" y="207789"/>
            <a:ext cx="1046836" cy="1215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1863392" y="3885755"/>
            <a:ext cx="508000" cy="5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Arial" pitchFamily="34" charset="0"/>
                <a:cs typeface="Arial" pitchFamily="34" charset="0"/>
              </a:rPr>
              <a:t>1</a:t>
            </a:r>
            <a:endParaRPr lang="fr-BE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853120" y="3285781"/>
            <a:ext cx="508000" cy="5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Arial" pitchFamily="34" charset="0"/>
                <a:cs typeface="Arial" pitchFamily="34" charset="0"/>
              </a:rPr>
              <a:t>2</a:t>
            </a:r>
            <a:endParaRPr lang="fr-BE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790077" y="4510707"/>
            <a:ext cx="508000" cy="5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Arial" pitchFamily="34" charset="0"/>
                <a:cs typeface="Arial" pitchFamily="34" charset="0"/>
              </a:rPr>
              <a:t>3</a:t>
            </a:r>
            <a:endParaRPr lang="fr-BE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6086828" y="5232871"/>
            <a:ext cx="508000" cy="5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75244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7222 -0.17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-0.16389 0.1703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35555 4.07407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 L -0.41111 -0.0092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56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29" grpId="0" animBg="1"/>
      <p:bldP spid="29" grpId="1" animBg="1"/>
      <p:bldP spid="29" grpId="2" animBg="1"/>
      <p:bldP spid="32" grpId="0" animBg="1"/>
      <p:bldP spid="32" grpId="1" animBg="1"/>
      <p:bldP spid="32" grpId="2" animBg="1"/>
      <p:bldP spid="34" grpId="0" animBg="1"/>
      <p:bldP spid="34" grpId="1" animBg="1"/>
      <p:bldP spid="34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XML - eXtended Markup Language</a:t>
            </a:r>
            <a:endParaRPr lang="en-GB" smtClean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Set </a:t>
            </a:r>
            <a:r>
              <a:rPr lang="en-US"/>
              <a:t>of rules for encoding documents in </a:t>
            </a:r>
            <a:r>
              <a:rPr lang="en-US" smtClean="0"/>
              <a:t>human readable </a:t>
            </a:r>
            <a:r>
              <a:rPr lang="en-US"/>
              <a:t>form</a:t>
            </a:r>
          </a:p>
          <a:p>
            <a:pPr lvl="1">
              <a:defRPr/>
            </a:pPr>
            <a:endParaRPr lang="en-US" smtClean="0"/>
          </a:p>
          <a:p>
            <a:pPr lvl="1">
              <a:defRPr/>
            </a:pPr>
            <a:r>
              <a:rPr lang="en-US"/>
              <a:t>XML </a:t>
            </a:r>
            <a:r>
              <a:rPr lang="en-US" smtClean="0"/>
              <a:t>Declaration</a:t>
            </a:r>
          </a:p>
          <a:p>
            <a:pPr lvl="1">
              <a:defRPr/>
            </a:pPr>
            <a:r>
              <a:rPr lang="en-GB" smtClean="0"/>
              <a:t>Unicode character</a:t>
            </a:r>
          </a:p>
          <a:p>
            <a:pPr lvl="1">
              <a:defRPr/>
            </a:pPr>
            <a:r>
              <a:rPr lang="en-GB" smtClean="0"/>
              <a:t>Tag or Element</a:t>
            </a:r>
          </a:p>
          <a:p>
            <a:pPr lvl="1">
              <a:defRPr/>
            </a:pPr>
            <a:r>
              <a:rPr lang="en-GB" smtClean="0"/>
              <a:t>Attribute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54DE7-3EE8-423A-8EC3-D5EC982C2331}" type="slidenum">
              <a:rPr lang="fr-FR"/>
              <a:pPr>
                <a:defRPr/>
              </a:pPr>
              <a:t>15</a:t>
            </a:fld>
            <a:r>
              <a:rPr lang="fr-FR"/>
              <a:t>.-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683000" y="4025900"/>
            <a:ext cx="5270500" cy="2413000"/>
          </a:xfrm>
          <a:prstGeom prst="roundRect">
            <a:avLst>
              <a:gd name="adj" fmla="val 929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&lt;?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xml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version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1.0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encoding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utf-8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?&gt;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note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sendBy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Mail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to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Tove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to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from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Jani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from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heading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Reminder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heading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en-US" sz="1600" b="0">
                <a:solidFill>
                  <a:prstClr val="black"/>
                </a:solidFill>
                <a:latin typeface="Consolas"/>
              </a:rPr>
              <a:t>    Don't forget me this weekend!</a:t>
            </a: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note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srgbClr val="0000FF"/>
              </a:solidFill>
              <a:latin typeface="Consola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WSDL</a:t>
            </a:r>
            <a:endParaRPr lang="en-GB" smtClean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Web Services Description Language</a:t>
            </a:r>
          </a:p>
          <a:p>
            <a:pPr eaLnBrk="1" hangingPunct="1">
              <a:defRPr/>
            </a:pPr>
            <a:endParaRPr lang="en-GB"/>
          </a:p>
          <a:p>
            <a:pPr>
              <a:defRPr/>
            </a:pPr>
            <a:r>
              <a:rPr lang="en-US" smtClean="0"/>
              <a:t>Describing </a:t>
            </a:r>
            <a:r>
              <a:rPr lang="en-US"/>
              <a:t>the functionality offered by a Web </a:t>
            </a:r>
            <a:r>
              <a:rPr lang="en-US" smtClean="0"/>
              <a:t>service</a:t>
            </a:r>
          </a:p>
          <a:p>
            <a:pPr lvl="1">
              <a:defRPr/>
            </a:pPr>
            <a:r>
              <a:rPr lang="en-US" smtClean="0"/>
              <a:t>How </a:t>
            </a:r>
            <a:r>
              <a:rPr lang="en-US"/>
              <a:t>the service can be </a:t>
            </a:r>
            <a:r>
              <a:rPr lang="en-US" smtClean="0"/>
              <a:t>called</a:t>
            </a:r>
          </a:p>
          <a:p>
            <a:pPr lvl="1">
              <a:defRPr/>
            </a:pPr>
            <a:r>
              <a:rPr lang="en-US"/>
              <a:t>W</a:t>
            </a:r>
            <a:r>
              <a:rPr lang="en-US" smtClean="0"/>
              <a:t>hat </a:t>
            </a:r>
            <a:r>
              <a:rPr lang="en-US"/>
              <a:t>parameters it </a:t>
            </a:r>
            <a:r>
              <a:rPr lang="en-US" smtClean="0"/>
              <a:t>expects</a:t>
            </a:r>
          </a:p>
          <a:p>
            <a:pPr lvl="1">
              <a:defRPr/>
            </a:pPr>
            <a:r>
              <a:rPr lang="en-US" smtClean="0"/>
              <a:t>What </a:t>
            </a:r>
            <a:r>
              <a:rPr lang="en-US"/>
              <a:t>data structures it returns</a:t>
            </a:r>
            <a:endParaRPr lang="fr-B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F6FF-6CAF-461E-935D-B1F21EBC7CAE}" type="slidenum">
              <a:rPr lang="fr-FR"/>
              <a:pPr>
                <a:defRPr/>
              </a:pPr>
              <a:t>16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WSDL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Description of </a:t>
            </a:r>
            <a:r>
              <a:rPr lang="fr-BE" i="1"/>
              <a:t>GetWeather(string city</a:t>
            </a:r>
            <a:r>
              <a:rPr lang="fr-BE" i="1" smtClean="0"/>
              <a:t>)</a:t>
            </a:r>
            <a:endParaRPr lang="fr-BE" i="1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82A45-F9B3-4185-96D8-022FE9EE709B}" type="slidenum">
              <a:rPr lang="fr-FR"/>
              <a:pPr>
                <a:defRPr/>
              </a:pPr>
              <a:t>17</a:t>
            </a:fld>
            <a:r>
              <a:rPr lang="fr-FR"/>
              <a:t>.-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5800" y="2057400"/>
            <a:ext cx="7950200" cy="445770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...</a:t>
            </a: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name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GetWeather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soap:complexType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soap:sequence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en-US" sz="1600" b="0">
                <a:solidFill>
                  <a:srgbClr val="0000FF"/>
                </a:solidFill>
                <a:latin typeface="Consolas"/>
              </a:rPr>
              <a:t>      &lt;</a:t>
            </a:r>
            <a:r>
              <a:rPr lang="en-US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minOccurs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0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maxOccurs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1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/>
            </a:r>
            <a:br>
              <a:rPr lang="en-US" sz="1600" b="0" smtClean="0">
                <a:solidFill>
                  <a:srgbClr val="0000FF"/>
                </a:solidFill>
                <a:latin typeface="Consolas"/>
              </a:rPr>
            </a:br>
            <a:r>
              <a:rPr lang="en-US" sz="1600" b="0" smtClean="0">
                <a:solidFill>
                  <a:srgbClr val="0000FF"/>
                </a:solidFill>
                <a:latin typeface="Consolas"/>
              </a:rPr>
              <a:t>                    </a:t>
            </a:r>
            <a:r>
              <a:rPr lang="en-US" sz="1600" b="0" smtClean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City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soap:string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/&gt;</a:t>
            </a:r>
            <a:endParaRPr lang="en-US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soap:sequence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soap:complexType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name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GetWeatherResponse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soap:complexType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soap:sequence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en-US" sz="1600" b="0">
                <a:solidFill>
                  <a:srgbClr val="0000FF"/>
                </a:solidFill>
                <a:latin typeface="Consolas"/>
              </a:rPr>
              <a:t>      &lt;</a:t>
            </a:r>
            <a:r>
              <a:rPr lang="en-US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minOccurs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0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maxOccurs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1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/>
            </a:r>
            <a:br>
              <a:rPr lang="en-US" sz="1600" b="0" smtClean="0">
                <a:solidFill>
                  <a:srgbClr val="0000FF"/>
                </a:solidFill>
                <a:latin typeface="Consolas"/>
              </a:rPr>
            </a:br>
            <a:r>
              <a:rPr lang="en-US" sz="1600" b="0" smtClean="0">
                <a:solidFill>
                  <a:srgbClr val="0000FF"/>
                </a:solidFill>
                <a:latin typeface="Consolas"/>
              </a:rPr>
              <a:t>                    </a:t>
            </a:r>
            <a:r>
              <a:rPr lang="en-US" sz="1600" b="0" smtClean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GetWeatherResult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soap:string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/&gt;</a:t>
            </a:r>
            <a:endParaRPr lang="en-US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soap:sequence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soap:complexType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soap:element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...</a:t>
            </a:r>
            <a:endParaRPr lang="fr-BE" sz="1600" b="0">
              <a:solidFill>
                <a:srgbClr val="0000FF"/>
              </a:solidFill>
              <a:latin typeface="Consola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3600" y="2362200"/>
            <a:ext cx="7480300" cy="19240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863600" y="4286250"/>
            <a:ext cx="7480300" cy="2012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extBox 1"/>
          <p:cNvSpPr txBox="1"/>
          <p:nvPr/>
        </p:nvSpPr>
        <p:spPr>
          <a:xfrm rot="16200000">
            <a:off x="6418671" y="3820548"/>
            <a:ext cx="5081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http://www.deeptraining.com/webservices/weather.asmx?wsdl</a:t>
            </a:r>
          </a:p>
        </p:txBody>
      </p:sp>
    </p:spTree>
    <p:extLst>
      <p:ext uri="{BB962C8B-B14F-4D97-AF65-F5344CB8AC3E}">
        <p14:creationId xmlns:p14="http://schemas.microsoft.com/office/powerpoint/2010/main" val="1914226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SOAP request and SOAP result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Call Web Method: </a:t>
            </a:r>
            <a:r>
              <a:rPr lang="fr-BE" i="1" smtClean="0"/>
              <a:t>GetWeather(string city)</a:t>
            </a:r>
            <a:endParaRPr lang="fr-BE" i="1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82A45-F9B3-4185-96D8-022FE9EE709B}" type="slidenum">
              <a:rPr lang="fr-FR"/>
              <a:pPr>
                <a:defRPr/>
              </a:pPr>
              <a:t>18</a:t>
            </a:fld>
            <a:r>
              <a:rPr lang="fr-FR"/>
              <a:t>.-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" y="2298700"/>
            <a:ext cx="8051800" cy="195580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soap:Envelope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xmlns:s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http://schemas.xmlsoap.org/soap/envelope/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soap:Body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en-US" sz="1600" b="0">
                <a:solidFill>
                  <a:srgbClr val="0000FF"/>
                </a:solidFill>
                <a:latin typeface="Consolas"/>
              </a:rPr>
              <a:t>    &lt;</a:t>
            </a:r>
            <a:r>
              <a:rPr lang="en-US" sz="1600" b="0" smtClean="0">
                <a:solidFill>
                  <a:srgbClr val="A31515"/>
                </a:solidFill>
                <a:latin typeface="Consolas"/>
              </a:rPr>
              <a:t>GetWeather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City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Brussels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City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GetWeather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soap:Body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soap:Envelope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srgbClr val="0000FF"/>
              </a:solidFill>
              <a:latin typeface="Consola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7700" y="4362450"/>
            <a:ext cx="8051800" cy="221615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soap:Envelope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xmlns:soap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http://schemas.xmlsoap.org/soap/envelope/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endParaRPr lang="fr-BE" sz="1600" b="0" smtClean="0">
              <a:solidFill>
                <a:srgbClr val="0000FF"/>
              </a:solidFill>
              <a:latin typeface="Consolas"/>
            </a:endParaRP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GetWeatherResponse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GetWeatherResult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Sunny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GetWeatherResult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GetWeatherResponse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 smtClean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soap:Body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soap:Envelope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srgbClr val="0000FF"/>
              </a:solidFill>
              <a:latin typeface="Consola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2921000"/>
            <a:ext cx="2984500" cy="736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Rectangle 11"/>
          <p:cNvSpPr/>
          <p:nvPr/>
        </p:nvSpPr>
        <p:spPr>
          <a:xfrm>
            <a:off x="1219200" y="5102225"/>
            <a:ext cx="5156200" cy="736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Security</a:t>
            </a:r>
            <a:endParaRPr lang="en-GB" smtClean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Based on HTTP security</a:t>
            </a:r>
          </a:p>
          <a:p>
            <a:pPr lvl="1" eaLnBrk="1" hangingPunct="1">
              <a:defRPr/>
            </a:pPr>
            <a:r>
              <a:rPr lang="en-US" smtClean="0"/>
              <a:t>HTTPS</a:t>
            </a:r>
          </a:p>
          <a:p>
            <a:pPr lvl="1" eaLnBrk="1" hangingPunct="1">
              <a:defRPr/>
            </a:pPr>
            <a:r>
              <a:rPr lang="en-US" smtClean="0"/>
              <a:t>X.509 certificates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Manually crypted by developers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Firewall friendly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Type safe</a:t>
            </a:r>
          </a:p>
          <a:p>
            <a:pPr eaLnBrk="1" hangingPunct="1">
              <a:defRPr/>
            </a:pPr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7EE2A-290C-48BE-A4E4-37896B698F59}" type="slidenum">
              <a:rPr lang="fr-FR"/>
              <a:pPr>
                <a:defRPr/>
              </a:pPr>
              <a:t>19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Goals</a:t>
            </a:r>
            <a:endParaRPr lang="en-GB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Understand the importance of Web </a:t>
            </a:r>
            <a:r>
              <a:rPr lang="en-US" smtClean="0"/>
              <a:t>Services</a:t>
            </a:r>
          </a:p>
          <a:p>
            <a:pPr>
              <a:defRPr/>
            </a:pPr>
            <a:endParaRPr lang="fr-BE" smtClean="0"/>
          </a:p>
          <a:p>
            <a:pPr>
              <a:defRPr/>
            </a:pPr>
            <a:r>
              <a:rPr lang="fr-BE" smtClean="0"/>
              <a:t>Basic notions</a:t>
            </a:r>
            <a:r>
              <a:rPr lang="fr-BE"/>
              <a:t> of Web Services</a:t>
            </a:r>
            <a:endParaRPr lang="fr-BE" dirty="0" smtClean="0"/>
          </a:p>
          <a:p>
            <a:pPr eaLnBrk="1" hangingPunct="1">
              <a:defRPr/>
            </a:pPr>
            <a:endParaRPr lang="fr-BE" smtClean="0"/>
          </a:p>
          <a:p>
            <a:pPr>
              <a:defRPr/>
            </a:pPr>
            <a:r>
              <a:rPr lang="en-US"/>
              <a:t>Being able to create and debug a Web </a:t>
            </a:r>
            <a:r>
              <a:rPr lang="en-US" smtClean="0"/>
              <a:t>Service</a:t>
            </a:r>
          </a:p>
          <a:p>
            <a:pPr lvl="1">
              <a:defRPr/>
            </a:pPr>
            <a:r>
              <a:rPr lang="en-US"/>
              <a:t>Using </a:t>
            </a:r>
            <a:r>
              <a:rPr lang="en-US" smtClean="0"/>
              <a:t>the .NET Framework</a:t>
            </a:r>
          </a:p>
          <a:p>
            <a:pPr lvl="1">
              <a:defRPr/>
            </a:pPr>
            <a:r>
              <a:rPr lang="en-US" smtClean="0"/>
              <a:t>Using</a:t>
            </a:r>
            <a:r>
              <a:rPr lang="en-US"/>
              <a:t> Visual Studio</a:t>
            </a:r>
            <a:r>
              <a:rPr lang="en-US" smtClean="0"/>
              <a:t>.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b="0" smtClean="0"/>
              <a:t>Introduction to Web Services</a:t>
            </a:r>
            <a:endParaRPr lang="fr-FR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1FDEC-F3D0-440D-8F56-B733BA17E546}" type="slidenum">
              <a:rPr lang="fr-FR" b="0"/>
              <a:pPr>
                <a:defRPr/>
              </a:pPr>
              <a:t>2</a:t>
            </a:fld>
            <a:r>
              <a:rPr lang="fr-FR" b="0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Industrial support</a:t>
            </a:r>
            <a:endParaRPr lang="en-GB" smtClean="0"/>
          </a:p>
        </p:txBody>
      </p:sp>
      <p:sp>
        <p:nvSpPr>
          <p:cNvPr id="311300" name="Rectangle 4"/>
          <p:cNvSpPr>
            <a:spLocks noGrp="1" noChangeArrowheads="1"/>
          </p:cNvSpPr>
          <p:nvPr>
            <p:ph idx="1"/>
          </p:nvPr>
        </p:nvSpPr>
        <p:spPr>
          <a:xfrm>
            <a:off x="251520" y="1447800"/>
            <a:ext cx="4379218" cy="5077544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Microsoft</a:t>
            </a:r>
          </a:p>
          <a:p>
            <a:pPr eaLnBrk="1" hangingPunct="1">
              <a:defRPr/>
            </a:pPr>
            <a:r>
              <a:rPr lang="en-US" sz="2800" smtClean="0"/>
              <a:t>Google</a:t>
            </a:r>
          </a:p>
          <a:p>
            <a:pPr eaLnBrk="1" hangingPunct="1">
              <a:defRPr/>
            </a:pPr>
            <a:r>
              <a:rPr lang="en-US" sz="2800" smtClean="0"/>
              <a:t>Apple</a:t>
            </a:r>
          </a:p>
          <a:p>
            <a:pPr eaLnBrk="1" hangingPunct="1">
              <a:defRPr/>
            </a:pPr>
            <a:r>
              <a:rPr lang="en-US" sz="2800" smtClean="0"/>
              <a:t>IBM</a:t>
            </a:r>
          </a:p>
          <a:p>
            <a:pPr>
              <a:defRPr/>
            </a:pPr>
            <a:r>
              <a:rPr lang="en-US" sz="2800"/>
              <a:t>Hewlett Packard</a:t>
            </a:r>
          </a:p>
          <a:p>
            <a:pPr eaLnBrk="1" hangingPunct="1">
              <a:defRPr/>
            </a:pPr>
            <a:r>
              <a:rPr lang="en-US" sz="2800" smtClean="0"/>
              <a:t>Intel</a:t>
            </a:r>
            <a:endParaRPr 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F4C3E-65F2-4224-9955-2D21294DB691}" type="slidenum">
              <a:rPr lang="fr-FR"/>
              <a:pPr>
                <a:defRPr/>
              </a:pPr>
              <a:t>20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Demonstration</a:t>
            </a:r>
            <a:endParaRPr lang="en-GB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400"/>
              <a:t>http://www.deeptraining.com/webservices/weather.asmx?wsdl</a:t>
            </a:r>
          </a:p>
          <a:p>
            <a:endParaRPr lang="fr-BE" sz="2400" smtClean="0"/>
          </a:p>
          <a:p>
            <a:r>
              <a:rPr lang="fr-BE" sz="2400" smtClean="0"/>
              <a:t>http</a:t>
            </a:r>
            <a:r>
              <a:rPr lang="fr-BE" sz="2400"/>
              <a:t>://</a:t>
            </a:r>
            <a:r>
              <a:rPr lang="fr-BE" sz="2400" smtClean="0"/>
              <a:t>localhost/math.asmx?wsdl</a:t>
            </a:r>
            <a:endParaRPr lang="fr-BE" dirty="0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9C6CE-CB29-4364-B6D1-E516BA683924}" type="slidenum">
              <a:rPr lang="fr-FR"/>
              <a:pPr>
                <a:defRPr/>
              </a:pPr>
              <a:t>21</a:t>
            </a:fld>
            <a:r>
              <a:rPr lang="fr-FR"/>
              <a:t>.-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58" y="3021730"/>
            <a:ext cx="4146479" cy="31157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715337">
            <a:off x="4612187" y="3834639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Demonstration</a:t>
            </a:r>
            <a:endParaRPr lang="fr-BE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Agenda</a:t>
            </a:r>
            <a:endParaRPr lang="en-GB" smtClean="0"/>
          </a:p>
        </p:txBody>
      </p:sp>
      <p:sp>
        <p:nvSpPr>
          <p:cNvPr id="33382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Overview of Web Services</a:t>
            </a:r>
          </a:p>
          <a:p>
            <a:endParaRPr lang="en-US"/>
          </a:p>
          <a:p>
            <a:r>
              <a:rPr lang="en-US"/>
              <a:t>Technologies used</a:t>
            </a:r>
          </a:p>
          <a:p>
            <a:endParaRPr lang="en-US"/>
          </a:p>
          <a:p>
            <a:r>
              <a:rPr lang="en-US">
                <a:solidFill>
                  <a:srgbClr val="C00000"/>
                </a:solidFill>
              </a:rPr>
              <a:t>How to create a Web Services</a:t>
            </a:r>
          </a:p>
          <a:p>
            <a:endParaRPr lang="en-US"/>
          </a:p>
          <a:p>
            <a:r>
              <a:rPr lang="en-US"/>
              <a:t>How to use a Web Services</a:t>
            </a:r>
          </a:p>
          <a:p>
            <a:endParaRPr lang="en-US"/>
          </a:p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3CFA0-F3AD-4125-9980-73D65B6C860F}" type="slidenum">
              <a:rPr lang="fr-FR"/>
              <a:pPr>
                <a:defRPr/>
              </a:pPr>
              <a:t>22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fr-BE" sz="4000" smtClean="0"/>
              <a:t>Web Services since C</a:t>
            </a:r>
            <a:r>
              <a:rPr lang="fr-BE" sz="4000" dirty="0" smtClean="0"/>
              <a:t># 2.0</a:t>
            </a:r>
            <a:endParaRPr lang="en-GB" sz="4000" dirty="0" smtClean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Web Services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smtClean="0"/>
              <a:t>Implemented with ASP.NET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smtClean="0"/>
              <a:t>Like Web Form page</a:t>
            </a:r>
            <a:endParaRPr lang="en-US" dirty="0" smtClean="0"/>
          </a:p>
          <a:p>
            <a:pPr lvl="2" eaLnBrk="1" hangingPunct="1">
              <a:defRPr/>
            </a:pPr>
            <a:r>
              <a:rPr lang="en-US" smtClean="0"/>
              <a:t>File extension must be </a:t>
            </a:r>
            <a:r>
              <a:rPr lang="en-US" dirty="0" smtClean="0">
                <a:solidFill>
                  <a:srgbClr val="C00000"/>
                </a:solidFill>
                <a:latin typeface="Lucida Console" pitchFamily="49" charset="0"/>
              </a:rPr>
              <a:t>.</a:t>
            </a:r>
            <a:r>
              <a:rPr lang="en-US" dirty="0" err="1" smtClean="0">
                <a:solidFill>
                  <a:srgbClr val="C00000"/>
                </a:solidFill>
                <a:latin typeface="Lucida Console" pitchFamily="49" charset="0"/>
              </a:rPr>
              <a:t>asmx</a:t>
            </a:r>
            <a:endParaRPr lang="en-US" dirty="0" smtClean="0">
              <a:solidFill>
                <a:srgbClr val="C00000"/>
              </a:solidFill>
            </a:endParaRPr>
          </a:p>
          <a:p>
            <a:pPr lvl="2">
              <a:defRPr/>
            </a:pPr>
            <a:r>
              <a:rPr lang="fr-BE"/>
              <a:t>Contains code but no GUI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>
              <a:defRPr/>
            </a:pPr>
            <a:r>
              <a:rPr lang="fr-BE"/>
              <a:t>ASP.NET </a:t>
            </a:r>
            <a:r>
              <a:rPr lang="fr-BE" smtClean="0"/>
              <a:t>can automatically generate</a:t>
            </a:r>
            <a:r>
              <a:rPr lang="fr-BE"/>
              <a:t> WSDL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>
              <a:defRPr/>
            </a:pPr>
            <a:r>
              <a:rPr lang="en-US"/>
              <a:t>Can use all the classes. NET Framework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1F9C7-7CDD-467F-B01A-5676F1B812E5}" type="slidenum">
              <a:rPr lang="fr-FR"/>
              <a:pPr>
                <a:defRPr/>
              </a:pPr>
              <a:t>23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Web Services syntax</a:t>
            </a:r>
            <a:endParaRPr lang="en-GB" dirty="0" smtClean="0"/>
          </a:p>
        </p:txBody>
      </p:sp>
      <p:sp>
        <p:nvSpPr>
          <p:cNvPr id="33587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Code</a:t>
            </a:r>
          </a:p>
          <a:p>
            <a:pPr lvl="1"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eaLnBrk="1" hangingPunct="1">
              <a:defRPr/>
            </a:pPr>
            <a:r>
              <a:rPr lang="en-US" smtClean="0"/>
              <a:t>Inline (in C#)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85FC5-1849-416C-A119-330E4A98490A}" type="slidenum">
              <a:rPr lang="fr-FR"/>
              <a:pPr>
                <a:defRPr/>
              </a:pPr>
              <a:t>24</a:t>
            </a:fld>
            <a:r>
              <a:rPr lang="fr-FR"/>
              <a:t>.-</a:t>
            </a: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488950" y="2080925"/>
            <a:ext cx="8131175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r>
              <a:rPr lang="en-US" sz="1600" b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%</a:t>
            </a:r>
            <a:r>
              <a:rPr lang="en-US" sz="1600" b="0" smtClean="0">
                <a:solidFill>
                  <a:srgbClr val="A31515"/>
                </a:solidFill>
                <a:latin typeface="Consolas"/>
              </a:rPr>
              <a:t>@</a:t>
            </a:r>
            <a:r>
              <a:rPr lang="en-US" sz="1600" b="0" smtClean="0">
                <a:solidFill>
                  <a:srgbClr val="FF0000"/>
                </a:solidFill>
                <a:latin typeface="Consolas"/>
              </a:rPr>
              <a:t>WebService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language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C#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codebehind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MyWebService.cs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endParaRPr lang="en-US" sz="1600" b="0" smtClean="0">
              <a:solidFill>
                <a:srgbClr val="0000FF"/>
              </a:solidFill>
              <a:latin typeface="Consolas"/>
            </a:endParaRPr>
          </a:p>
          <a:p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                           </a:t>
            </a:r>
            <a:r>
              <a:rPr lang="en-US" sz="1600" b="0" smtClean="0">
                <a:solidFill>
                  <a:srgbClr val="FF0000"/>
                </a:solidFill>
                <a:latin typeface="Consolas"/>
              </a:rPr>
              <a:t>class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FirstWebService.MathService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%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en-US" sz="1600" b="0">
              <a:solidFill>
                <a:srgbClr val="0000FF"/>
              </a:solidFill>
              <a:latin typeface="Consolas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481013" y="3578248"/>
            <a:ext cx="8132762" cy="33178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r>
              <a:rPr lang="en-US" sz="1600" b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%</a:t>
            </a:r>
            <a:r>
              <a:rPr lang="en-US" sz="1600" b="0" smtClean="0">
                <a:solidFill>
                  <a:srgbClr val="A31515"/>
                </a:solidFill>
                <a:latin typeface="Consolas"/>
              </a:rPr>
              <a:t>@</a:t>
            </a:r>
            <a:r>
              <a:rPr lang="en-US" sz="1600" b="0" smtClean="0">
                <a:solidFill>
                  <a:srgbClr val="800000"/>
                </a:solidFill>
                <a:latin typeface="Consolas"/>
              </a:rPr>
              <a:t>WebService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Language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="C#"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class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="Service1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%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en-US" sz="1600" b="0">
              <a:solidFill>
                <a:srgbClr val="0000FF"/>
              </a:solidFill>
              <a:latin typeface="Consolas"/>
            </a:endParaRPr>
          </a:p>
          <a:p>
            <a:pPr eaLnBrk="0" hangingPunct="0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75000"/>
            </a:pPr>
            <a:endParaRPr lang="en-US" sz="1600" b="0" smtClean="0">
              <a:latin typeface="Lucida Console" pitchFamily="49" charset="0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using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System.Web.Services;</a:t>
            </a: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[WebService()]</a:t>
            </a: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class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2B91AF"/>
                </a:solidFill>
                <a:latin typeface="Consolas"/>
              </a:rPr>
              <a:t>Service1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: System.Web.Services.WebService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{</a:t>
            </a: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[WebMethod()]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string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HelloWorld() {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BE" sz="1600" b="0" smtClean="0">
                <a:solidFill>
                  <a:prstClr val="black"/>
                </a:solidFill>
                <a:latin typeface="Consolas"/>
              </a:rPr>
              <a:t>return 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"Hello 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World</a:t>
            </a:r>
            <a:r>
              <a:rPr lang="fr-BE" sz="1600" b="0" smtClean="0">
                <a:solidFill>
                  <a:srgbClr val="A31515"/>
                </a:solidFill>
                <a:latin typeface="Consolas"/>
              </a:rPr>
              <a:t>"</a:t>
            </a:r>
            <a:r>
              <a:rPr lang="fr-BE" sz="1600" b="0" smtClean="0">
                <a:solidFill>
                  <a:schemeClr val="tx1"/>
                </a:solidFill>
                <a:latin typeface="Consolas"/>
              </a:rPr>
              <a:t>;</a:t>
            </a:r>
            <a:endParaRPr lang="fr-BE" sz="1600" b="0">
              <a:solidFill>
                <a:schemeClr val="tx1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fr-BE" sz="1600" b="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1600" b="0">
              <a:solidFill>
                <a:prstClr val="black"/>
              </a:solidFill>
              <a:latin typeface="Consola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Demo</a:t>
            </a:r>
            <a:endParaRPr lang="en-GB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HelloWorld.asmx</a:t>
            </a:r>
          </a:p>
          <a:p>
            <a:r>
              <a:rPr lang="fr-BE" dirty="0" smtClean="0"/>
              <a:t>MathService.asmx</a:t>
            </a:r>
            <a:endParaRPr lang="fr-BE" dirty="0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50ADAB-7887-48DC-B028-C06ADBE0E659}" type="slidenum">
              <a:rPr lang="fr-FR"/>
              <a:pPr>
                <a:defRPr/>
              </a:pPr>
              <a:t>25</a:t>
            </a:fld>
            <a:r>
              <a:rPr lang="fr-FR"/>
              <a:t>.-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858" y="2805830"/>
            <a:ext cx="4146479" cy="3115783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 rot="715337">
            <a:off x="4421687" y="3618739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Demonstration</a:t>
            </a:r>
            <a:endParaRPr lang="fr-BE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BE" smtClean="0"/>
              <a:t>Web Services </a:t>
            </a:r>
            <a:r>
              <a:rPr lang="fr-BE"/>
              <a:t>since C# </a:t>
            </a:r>
            <a:r>
              <a:rPr lang="fr-BE" smtClean="0"/>
              <a:t>3.0</a:t>
            </a:r>
            <a:endParaRPr lang="en-GB" sz="4000" dirty="0" smtClean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Windows Communication Framework</a:t>
            </a:r>
            <a:endParaRPr lang="en-US" sz="2400" dirty="0" smtClean="0"/>
          </a:p>
          <a:p>
            <a:pPr lvl="1">
              <a:defRPr/>
            </a:pPr>
            <a:r>
              <a:rPr lang="en-US"/>
              <a:t>Similar to the web service framework 2.0, </a:t>
            </a:r>
            <a:r>
              <a:rPr lang="en-US" smtClean="0"/>
              <a:t>but</a:t>
            </a:r>
          </a:p>
          <a:p>
            <a:pPr lvl="2">
              <a:defRPr/>
            </a:pPr>
            <a:r>
              <a:rPr lang="en-US" smtClean="0"/>
              <a:t>File extension is </a:t>
            </a:r>
            <a:r>
              <a:rPr lang="en-US" smtClean="0">
                <a:solidFill>
                  <a:srgbClr val="C00000"/>
                </a:solidFill>
                <a:latin typeface="Lucida Console" pitchFamily="49" charset="0"/>
              </a:rPr>
              <a:t>.svc</a:t>
            </a:r>
            <a:endParaRPr lang="en-US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pPr lvl="2">
              <a:defRPr/>
            </a:pPr>
            <a:r>
              <a:rPr lang="en-US" smtClean="0"/>
              <a:t>Based on a communication </a:t>
            </a:r>
            <a:r>
              <a:rPr lang="en-US" smtClean="0">
                <a:solidFill>
                  <a:srgbClr val="C00000"/>
                </a:solidFill>
              </a:rPr>
              <a:t>contrat</a:t>
            </a: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r>
              <a:rPr lang="fr-BE"/>
              <a:t>ASP.NET can automatically generate WSDL</a:t>
            </a:r>
            <a:endParaRPr lang="en-US"/>
          </a:p>
          <a:p>
            <a:pPr lvl="1">
              <a:defRPr/>
            </a:pPr>
            <a:endParaRPr lang="en-US"/>
          </a:p>
          <a:p>
            <a:pPr lvl="1">
              <a:defRPr/>
            </a:pPr>
            <a:r>
              <a:rPr lang="en-US"/>
              <a:t>Can use all the classes. NET Framework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1F9C7-7CDD-467F-B01A-5676F1B812E5}" type="slidenum">
              <a:rPr lang="fr-FR"/>
              <a:pPr>
                <a:defRPr/>
              </a:pPr>
              <a:t>26</a:t>
            </a:fld>
            <a:r>
              <a:rPr lang="fr-FR"/>
              <a:t>.-</a:t>
            </a:r>
          </a:p>
        </p:txBody>
      </p:sp>
    </p:spTree>
    <p:extLst>
      <p:ext uri="{BB962C8B-B14F-4D97-AF65-F5344CB8AC3E}">
        <p14:creationId xmlns:p14="http://schemas.microsoft.com/office/powerpoint/2010/main" val="410587777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WCF syntax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First, you must allow</a:t>
            </a:r>
            <a:r>
              <a:rPr lang="en-US" sz="2800"/>
              <a:t> the web server to publish a WCF</a:t>
            </a:r>
            <a:endParaRPr lang="fr-BE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889348" y="2049408"/>
            <a:ext cx="14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>
                <a:solidFill>
                  <a:schemeClr val="accent6"/>
                </a:solidFill>
                <a:latin typeface="+mn-lt"/>
              </a:rPr>
              <a:t>Web.Config</a:t>
            </a:r>
            <a:endParaRPr lang="fr-BE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5800" y="2438400"/>
            <a:ext cx="7950200" cy="397510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&lt;?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xml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version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1.0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?&gt;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configuration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system.serviceModel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behaviors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serviceBehaviors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behavior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serviceMetadata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httpGetEnabled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true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/&gt;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    &lt;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serviceDebug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includeExceptionDetailInFaults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true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"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/&gt;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behavior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serviceBehaviors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behaviors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  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system.serviceModel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&lt;/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configuration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&gt;</a:t>
            </a:r>
            <a:endParaRPr lang="fr-BE" sz="1600" b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81956703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WCF syntax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smtClean="0"/>
              <a:t>Contract definitions</a:t>
            </a:r>
            <a:endParaRPr lang="fr-BE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28</a:t>
            </a:fld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889348" y="2392308"/>
            <a:ext cx="259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>
                <a:solidFill>
                  <a:schemeClr val="accent6"/>
                </a:solidFill>
                <a:latin typeface="+mn-lt"/>
              </a:rPr>
              <a:t>Web Service Contract</a:t>
            </a:r>
            <a:endParaRPr lang="fr-BE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72832" y="2392308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>
                <a:solidFill>
                  <a:schemeClr val="accent6"/>
                </a:solidFill>
                <a:latin typeface="+mn-lt"/>
              </a:rPr>
              <a:t>Data Contract</a:t>
            </a:r>
            <a:endParaRPr lang="fr-BE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87572" y="2761640"/>
            <a:ext cx="3936828" cy="253426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A31515"/>
                </a:solidFill>
                <a:latin typeface="Consolas"/>
              </a:rPr>
              <a:t>[ServiceContract]</a:t>
            </a: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interface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2B91AF"/>
                </a:solidFill>
                <a:latin typeface="Consolas"/>
              </a:rPr>
              <a:t>IHelloWorldContract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[OperationContract]</a:t>
            </a:r>
          </a:p>
          <a:p>
            <a:r>
              <a:rPr lang="en-US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Add(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a,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b);</a:t>
            </a: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[OperationContract]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HelloMessage HelloWorld();</a:t>
            </a:r>
          </a:p>
          <a:p>
            <a:r>
              <a:rPr lang="fr-BE" sz="1600" b="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1600" b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72832" y="2761640"/>
            <a:ext cx="3936828" cy="253426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A31515"/>
                </a:solidFill>
                <a:latin typeface="Consolas"/>
              </a:rPr>
              <a:t>[DataContract]</a:t>
            </a:r>
          </a:p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class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2B91AF"/>
                </a:solidFill>
                <a:latin typeface="Consolas"/>
              </a:rPr>
              <a:t>HelloMessage</a:t>
            </a:r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A31515"/>
                </a:solidFill>
                <a:latin typeface="Consolas"/>
              </a:rPr>
              <a:t>[DataMember]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string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Message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get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set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fr-BE" sz="1600" b="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1600" b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1884205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WCF syntax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smtClean="0"/>
              <a:t>Contracts implementation</a:t>
            </a:r>
            <a:endParaRPr lang="fr-BE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29</a:t>
            </a:fld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889348" y="1960508"/>
            <a:ext cx="18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>
                <a:solidFill>
                  <a:schemeClr val="accent6"/>
                </a:solidFill>
                <a:latin typeface="+mn-lt"/>
              </a:rPr>
              <a:t>HelloWorld.svc</a:t>
            </a:r>
            <a:endParaRPr lang="fr-BE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9348" y="3100377"/>
            <a:ext cx="2127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>
                <a:solidFill>
                  <a:schemeClr val="accent6"/>
                </a:solidFill>
                <a:latin typeface="+mn-lt"/>
              </a:rPr>
              <a:t>HelloWorld.svc.cs</a:t>
            </a:r>
            <a:endParaRPr lang="fr-BE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89347" y="2329841"/>
            <a:ext cx="7841293" cy="616560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0" smtClean="0">
                <a:solidFill>
                  <a:schemeClr val="tx1"/>
                </a:solidFill>
                <a:latin typeface="Consolas"/>
              </a:rPr>
              <a:t>&lt;%</a:t>
            </a:r>
            <a:r>
              <a:rPr lang="en-US" sz="1600" b="0" smtClean="0">
                <a:solidFill>
                  <a:srgbClr val="0000FF"/>
                </a:solidFill>
                <a:latin typeface="Consolas"/>
              </a:rPr>
              <a:t>@</a:t>
            </a:r>
            <a:r>
              <a:rPr lang="en-US" sz="1600" b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ServiceHost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Language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="C#"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FF0000"/>
                </a:solidFill>
                <a:latin typeface="Consolas"/>
              </a:rPr>
              <a:t>Service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"MyWebService.HelloWorld"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                          </a:t>
            </a:r>
            <a:r>
              <a:rPr lang="fr-BE" sz="1600" b="0">
                <a:solidFill>
                  <a:srgbClr val="FF0000"/>
                </a:solidFill>
                <a:latin typeface="Consolas"/>
              </a:rPr>
              <a:t>CodeBehind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=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"HelloWorld.svc.cs</a:t>
            </a:r>
            <a:r>
              <a:rPr lang="fr-BE" sz="1600" b="0" smtClean="0">
                <a:solidFill>
                  <a:srgbClr val="0000FF"/>
                </a:solidFill>
                <a:latin typeface="Consolas"/>
              </a:rPr>
              <a:t>" </a:t>
            </a:r>
            <a:r>
              <a:rPr lang="fr-BE" sz="1600" b="0" smtClean="0">
                <a:solidFill>
                  <a:schemeClr val="tx1"/>
                </a:solidFill>
                <a:latin typeface="Consolas"/>
              </a:rPr>
              <a:t>%&gt;</a:t>
            </a:r>
            <a:endParaRPr lang="fr-BE" sz="1600" b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89347" y="3469708"/>
            <a:ext cx="7841293" cy="3210492"/>
          </a:xfrm>
          <a:prstGeom prst="roundRect">
            <a:avLst>
              <a:gd name="adj" fmla="val 1017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class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1600" b="0">
                <a:solidFill>
                  <a:srgbClr val="2B91AF"/>
                </a:solidFill>
                <a:latin typeface="Consolas"/>
              </a:rPr>
              <a:t>HelloWorld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: IHelloWorldContract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Add(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a,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b)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BE" sz="1600" b="0">
                <a:solidFill>
                  <a:srgbClr val="0000FF"/>
                </a:solidFill>
                <a:latin typeface="Consolas"/>
              </a:rPr>
              <a:t>return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a + b;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}</a:t>
            </a:r>
          </a:p>
          <a:p>
            <a:endParaRPr lang="fr-BE" sz="1600" b="0">
              <a:solidFill>
                <a:prstClr val="black"/>
              </a:solidFill>
              <a:latin typeface="Consolas"/>
            </a:endParaRP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1600" b="0">
                <a:solidFill>
                  <a:srgbClr val="2B91AF"/>
                </a:solidFill>
                <a:latin typeface="Consolas"/>
              </a:rPr>
              <a:t>HelloMessage</a:t>
            </a:r>
            <a:r>
              <a:rPr lang="fr-BE" sz="1600" b="0">
                <a:solidFill>
                  <a:prstClr val="black"/>
                </a:solidFill>
                <a:latin typeface="Consolas"/>
              </a:rPr>
              <a:t> HelloWorld()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1600" b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b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HelloMessage() { Message = </a:t>
            </a:r>
            <a:r>
              <a:rPr lang="en-US" sz="1600" b="0">
                <a:solidFill>
                  <a:srgbClr val="A31515"/>
                </a:solidFill>
                <a:latin typeface="Consolas"/>
              </a:rPr>
              <a:t>"Hello World!"</a:t>
            </a:r>
            <a:r>
              <a:rPr lang="en-US" sz="1600" b="0">
                <a:solidFill>
                  <a:prstClr val="black"/>
                </a:solidFill>
                <a:latin typeface="Consolas"/>
              </a:rPr>
              <a:t> };</a:t>
            </a:r>
          </a:p>
          <a:p>
            <a:r>
              <a:rPr lang="fr-BE" sz="1600" b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fr-BE" sz="1600" b="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1600" b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83953959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Agenda</a:t>
            </a:r>
            <a:endParaRPr lang="en-GB" smtClean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rgbClr val="C00000"/>
                </a:solidFill>
              </a:rPr>
              <a:t>Overview of Web </a:t>
            </a:r>
            <a:r>
              <a:rPr lang="en-US" smtClean="0">
                <a:solidFill>
                  <a:srgbClr val="C00000"/>
                </a:solidFill>
              </a:rPr>
              <a:t>Services</a:t>
            </a:r>
          </a:p>
          <a:p>
            <a:endParaRPr lang="en-US" smtClean="0"/>
          </a:p>
          <a:p>
            <a:r>
              <a:rPr lang="en-US" smtClean="0"/>
              <a:t>Technologies used</a:t>
            </a:r>
          </a:p>
          <a:p>
            <a:endParaRPr lang="en-US" smtClean="0"/>
          </a:p>
          <a:p>
            <a:r>
              <a:rPr lang="en-US" smtClean="0"/>
              <a:t>How to create a</a:t>
            </a:r>
            <a:r>
              <a:rPr lang="en-US"/>
              <a:t> Web </a:t>
            </a:r>
            <a:r>
              <a:rPr lang="en-US" smtClean="0"/>
              <a:t>Services</a:t>
            </a:r>
          </a:p>
          <a:p>
            <a:endParaRPr lang="en-US" smtClean="0"/>
          </a:p>
          <a:p>
            <a:r>
              <a:rPr lang="en-US" smtClean="0"/>
              <a:t>How to use </a:t>
            </a:r>
            <a:r>
              <a:rPr lang="en-US"/>
              <a:t>a Web </a:t>
            </a:r>
            <a:r>
              <a:rPr lang="en-US" smtClean="0"/>
              <a:t>Services</a:t>
            </a:r>
            <a:endParaRPr lang="en-US"/>
          </a:p>
          <a:p>
            <a:endParaRPr lang="en-US" smtClean="0"/>
          </a:p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3</a:t>
            </a:fld>
            <a:r>
              <a:rPr lang="fr-FR" smtClean="0"/>
              <a:t>.-</a:t>
            </a:r>
            <a:endParaRPr lang="fr-F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Agenda</a:t>
            </a:r>
            <a:endParaRPr lang="en-GB" smtClean="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Overview of Web Services</a:t>
            </a:r>
          </a:p>
          <a:p>
            <a:endParaRPr lang="en-US"/>
          </a:p>
          <a:p>
            <a:r>
              <a:rPr lang="en-US"/>
              <a:t>Technologies used</a:t>
            </a:r>
          </a:p>
          <a:p>
            <a:endParaRPr lang="en-US"/>
          </a:p>
          <a:p>
            <a:r>
              <a:rPr lang="en-US"/>
              <a:t>How to create a Web Services</a:t>
            </a:r>
          </a:p>
          <a:p>
            <a:endParaRPr lang="en-US"/>
          </a:p>
          <a:p>
            <a:r>
              <a:rPr lang="en-US">
                <a:solidFill>
                  <a:srgbClr val="C00000"/>
                </a:solidFill>
              </a:rPr>
              <a:t>How to use a Web Services</a:t>
            </a:r>
          </a:p>
          <a:p>
            <a:endParaRPr lang="en-US"/>
          </a:p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E1882-115A-4F9F-8299-199F35DB2C3C}" type="slidenum">
              <a:rPr lang="fr-FR"/>
              <a:pPr>
                <a:defRPr/>
              </a:pPr>
              <a:t>30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Global overview</a:t>
            </a:r>
            <a:endParaRPr lang="en-GB" smtClean="0"/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smtClean="0"/>
              <a:t>Find the web service</a:t>
            </a:r>
          </a:p>
          <a:p>
            <a:pPr lvl="1" eaLnBrk="1" hangingPunct="1">
              <a:defRPr/>
            </a:pPr>
            <a:r>
              <a:rPr lang="en-US" sz="2400" smtClean="0"/>
              <a:t>UDDI</a:t>
            </a:r>
          </a:p>
          <a:p>
            <a:pPr lvl="1" eaLnBrk="1" hangingPunct="1">
              <a:defRPr/>
            </a:pPr>
            <a:r>
              <a:rPr lang="en-US" sz="2400" smtClean="0"/>
              <a:t>DISCO</a:t>
            </a:r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Find all web method signatures</a:t>
            </a:r>
            <a:endParaRPr lang="en-US" sz="2800"/>
          </a:p>
          <a:p>
            <a:pPr lvl="1" eaLnBrk="1" hangingPunct="1">
              <a:defRPr/>
            </a:pPr>
            <a:r>
              <a:rPr lang="en-US" sz="2400" smtClean="0"/>
              <a:t>WSDL</a:t>
            </a:r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Create a Proxy to allow execute remote methods</a:t>
            </a:r>
          </a:p>
          <a:p>
            <a:pPr lvl="1">
              <a:defRPr/>
            </a:pPr>
            <a:r>
              <a:rPr lang="en-US" sz="2400"/>
              <a:t>The proxy </a:t>
            </a:r>
            <a:r>
              <a:rPr lang="en-US" sz="2400" smtClean="0"/>
              <a:t>is a local object with same methods, arguments</a:t>
            </a:r>
            <a:r>
              <a:rPr lang="en-US" sz="2400"/>
              <a:t> </a:t>
            </a:r>
            <a:r>
              <a:rPr lang="en-US" sz="2400" smtClean="0"/>
              <a:t>and</a:t>
            </a:r>
            <a:r>
              <a:rPr lang="en-US" sz="2400"/>
              <a:t> return </a:t>
            </a:r>
            <a:r>
              <a:rPr lang="en-US" sz="2400" smtClean="0"/>
              <a:t>values</a:t>
            </a:r>
            <a:r>
              <a:rPr lang="en-US" sz="2400"/>
              <a:t> </a:t>
            </a:r>
            <a:r>
              <a:rPr lang="en-US" sz="2400" smtClean="0"/>
              <a:t>than the Web</a:t>
            </a:r>
            <a:r>
              <a:rPr lang="en-US" sz="2400"/>
              <a:t> Services</a:t>
            </a:r>
            <a:endParaRPr lang="en-US" sz="2800" smtClean="0"/>
          </a:p>
          <a:p>
            <a:pPr eaLnBrk="1" hangingPunct="1">
              <a:defRPr/>
            </a:pPr>
            <a:endParaRPr lang="en-GB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2853F-BD23-446C-AB0F-0F7A1CBA9D73}" type="slidenum">
              <a:rPr lang="fr-FR"/>
              <a:pPr>
                <a:defRPr/>
              </a:pPr>
              <a:t>31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>
          <a:xfrm>
            <a:off x="3416300" y="4642445"/>
            <a:ext cx="2171700" cy="1474688"/>
          </a:xfrm>
          <a:prstGeom prst="cloud">
            <a:avLst/>
          </a:prstGeom>
          <a:gradFill flip="none" rotWithShape="1">
            <a:gsLst>
              <a:gs pos="0">
                <a:srgbClr val="F8F8F8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Cloud 23"/>
          <p:cNvSpPr/>
          <p:nvPr/>
        </p:nvSpPr>
        <p:spPr>
          <a:xfrm>
            <a:off x="3416300" y="2854523"/>
            <a:ext cx="2171700" cy="1474688"/>
          </a:xfrm>
          <a:prstGeom prst="cloud">
            <a:avLst/>
          </a:prstGeom>
          <a:gradFill flip="none" rotWithShape="1">
            <a:gsLst>
              <a:gs pos="0">
                <a:srgbClr val="F8F8F8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Rectangle 24"/>
          <p:cNvSpPr/>
          <p:nvPr/>
        </p:nvSpPr>
        <p:spPr>
          <a:xfrm>
            <a:off x="660240" y="2116136"/>
            <a:ext cx="2044700" cy="47418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35000"/>
                  <a:satMod val="253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6375400" y="2116136"/>
            <a:ext cx="2044700" cy="47418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35000"/>
                  <a:satMod val="253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Create a Proxy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32</a:t>
            </a:fld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488" y="1321592"/>
            <a:ext cx="1115742" cy="15890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539873"/>
            <a:ext cx="1193480" cy="1152527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509409" y="3162300"/>
            <a:ext cx="1739900" cy="7112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mtClean="0"/>
              <a:t>Web Service</a:t>
            </a:r>
          </a:p>
          <a:p>
            <a:pPr algn="ctr"/>
            <a:r>
              <a:rPr lang="fr-BE" smtClean="0"/>
              <a:t>math.asmx</a:t>
            </a:r>
            <a:endParaRPr lang="fr-BE"/>
          </a:p>
        </p:txBody>
      </p:sp>
      <p:sp>
        <p:nvSpPr>
          <p:cNvPr id="11" name="Rounded Rectangle 10"/>
          <p:cNvSpPr/>
          <p:nvPr/>
        </p:nvSpPr>
        <p:spPr>
          <a:xfrm>
            <a:off x="812640" y="3162300"/>
            <a:ext cx="1739900" cy="711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mtClean="0"/>
              <a:t>Create Local Proxy Class</a:t>
            </a:r>
            <a:endParaRPr lang="fr-BE"/>
          </a:p>
        </p:txBody>
      </p:sp>
      <p:sp>
        <p:nvSpPr>
          <p:cNvPr id="9" name="Right Arrow 8"/>
          <p:cNvSpPr/>
          <p:nvPr/>
        </p:nvSpPr>
        <p:spPr>
          <a:xfrm>
            <a:off x="3009900" y="3263900"/>
            <a:ext cx="2908300" cy="2540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TextBox 11"/>
          <p:cNvSpPr txBox="1"/>
          <p:nvPr/>
        </p:nvSpPr>
        <p:spPr>
          <a:xfrm>
            <a:off x="1241603" y="2854523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wsdl.exe</a:t>
            </a:r>
            <a:endParaRPr lang="fr-BE" sz="14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3009900" y="3644900"/>
            <a:ext cx="2908300" cy="25400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TextBox 14"/>
          <p:cNvSpPr txBox="1"/>
          <p:nvPr/>
        </p:nvSpPr>
        <p:spPr>
          <a:xfrm>
            <a:off x="3047999" y="3008411"/>
            <a:ext cx="2751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</a:t>
            </a:r>
            <a:r>
              <a:rPr lang="fr-BE" sz="1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://myserver/math.asmx?wsdl</a:t>
            </a:r>
            <a:endParaRPr lang="fr-BE" sz="14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23062" y="38100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wsdl </a:t>
            </a:r>
            <a:endParaRPr lang="fr-BE" sz="14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485900" y="4001988"/>
            <a:ext cx="368300" cy="327223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ounded Rectangle 19"/>
          <p:cNvSpPr/>
          <p:nvPr/>
        </p:nvSpPr>
        <p:spPr>
          <a:xfrm>
            <a:off x="812640" y="4457700"/>
            <a:ext cx="1739900" cy="1943100"/>
          </a:xfrm>
          <a:prstGeom prst="roundRect">
            <a:avLst>
              <a:gd name="adj" fmla="val 8638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Rounded Rectangle 17"/>
          <p:cNvSpPr/>
          <p:nvPr/>
        </p:nvSpPr>
        <p:spPr>
          <a:xfrm>
            <a:off x="936705" y="4654550"/>
            <a:ext cx="1466690" cy="711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mtClean="0"/>
              <a:t>Math.cs</a:t>
            </a:r>
            <a:endParaRPr lang="fr-BE"/>
          </a:p>
        </p:txBody>
      </p:sp>
      <p:sp>
        <p:nvSpPr>
          <p:cNvPr id="19" name="Rounded Rectangle 18"/>
          <p:cNvSpPr/>
          <p:nvPr/>
        </p:nvSpPr>
        <p:spPr>
          <a:xfrm>
            <a:off x="936705" y="5518150"/>
            <a:ext cx="1466690" cy="711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mtClean="0"/>
              <a:t>Program.cs</a:t>
            </a:r>
            <a:endParaRPr lang="fr-BE"/>
          </a:p>
        </p:txBody>
      </p:sp>
      <p:sp>
        <p:nvSpPr>
          <p:cNvPr id="17" name="Cross 16"/>
          <p:cNvSpPr/>
          <p:nvPr/>
        </p:nvSpPr>
        <p:spPr>
          <a:xfrm>
            <a:off x="1504790" y="5251450"/>
            <a:ext cx="355600" cy="355600"/>
          </a:xfrm>
          <a:prstGeom prst="plus">
            <a:avLst>
              <a:gd name="adj" fmla="val 3541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ight Arrow 21"/>
          <p:cNvSpPr/>
          <p:nvPr/>
        </p:nvSpPr>
        <p:spPr>
          <a:xfrm>
            <a:off x="3009900" y="5175250"/>
            <a:ext cx="2908300" cy="2540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3" name="TextBox 22"/>
          <p:cNvSpPr txBox="1"/>
          <p:nvPr/>
        </p:nvSpPr>
        <p:spPr>
          <a:xfrm>
            <a:off x="3545496" y="4867473"/>
            <a:ext cx="1837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Execute Add Method</a:t>
            </a:r>
            <a:endParaRPr lang="fr-BE" sz="14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ight Arrow 27"/>
          <p:cNvSpPr/>
          <p:nvPr/>
        </p:nvSpPr>
        <p:spPr>
          <a:xfrm rot="10800000">
            <a:off x="3009900" y="5607050"/>
            <a:ext cx="2908300" cy="25400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9" name="TextBox 28"/>
          <p:cNvSpPr txBox="1"/>
          <p:nvPr/>
        </p:nvSpPr>
        <p:spPr>
          <a:xfrm>
            <a:off x="4023062" y="5809356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</a:t>
            </a:r>
            <a:endParaRPr lang="fr-BE" sz="14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2778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Create a Proxy</a:t>
            </a:r>
            <a:endParaRPr lang="en-GB" smtClean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47800"/>
            <a:ext cx="8892480" cy="50775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/>
              <a:t>Using Wsdl.exe to generate a Proxy </a:t>
            </a:r>
            <a:r>
              <a:rPr lang="en-US" sz="2800" smtClean="0"/>
              <a:t>2.0</a:t>
            </a:r>
          </a:p>
          <a:p>
            <a:pPr>
              <a:defRPr/>
            </a:pPr>
            <a:endParaRPr lang="en-US" sz="2800" smtClean="0"/>
          </a:p>
          <a:p>
            <a:pPr lvl="1" eaLnBrk="1" hangingPunct="1">
              <a:defRPr/>
            </a:pPr>
            <a:r>
              <a:rPr lang="en-US" sz="2400" smtClean="0"/>
              <a:t>Generation of MathService.cs</a:t>
            </a:r>
            <a:endParaRPr lang="en-US" sz="2400" dirty="0" smtClean="0"/>
          </a:p>
          <a:p>
            <a:pPr lvl="1">
              <a:defRPr/>
            </a:pPr>
            <a:r>
              <a:rPr lang="en-US" sz="2400"/>
              <a:t>Contains a class derived from</a:t>
            </a:r>
            <a:r>
              <a:rPr lang="en-US" sz="2400" smtClean="0"/>
              <a:t> </a:t>
            </a:r>
            <a:r>
              <a:rPr lang="en-US" sz="2000" dirty="0" err="1" smtClean="0">
                <a:latin typeface="Lucida Console" pitchFamily="49" charset="0"/>
              </a:rPr>
              <a:t>SoapHttpClientProtocol</a:t>
            </a:r>
            <a:endParaRPr lang="en-US" sz="2000" dirty="0" smtClean="0"/>
          </a:p>
          <a:p>
            <a:pPr lvl="1">
              <a:defRPr/>
            </a:pPr>
            <a:r>
              <a:rPr lang="en-US" sz="2400"/>
              <a:t>Proxy place the URL of the Web Services in the </a:t>
            </a:r>
            <a:r>
              <a:rPr lang="en-US" sz="2400" smtClean="0"/>
              <a:t>constructor</a:t>
            </a:r>
          </a:p>
          <a:p>
            <a:pPr lvl="1">
              <a:defRPr/>
            </a:pPr>
            <a:endParaRPr lang="en-US" sz="2400" dirty="0"/>
          </a:p>
          <a:p>
            <a:pPr>
              <a:defRPr/>
            </a:pPr>
            <a:r>
              <a:rPr lang="en-US" sz="2800"/>
              <a:t>Using SvcUtil.exe to generate a Proxy </a:t>
            </a:r>
            <a:r>
              <a:rPr lang="en-US" sz="2800" smtClean="0"/>
              <a:t>3.0</a:t>
            </a:r>
          </a:p>
          <a:p>
            <a:pPr>
              <a:defRPr/>
            </a:pPr>
            <a:endParaRPr lang="en-GB" sz="2400" dirty="0" smtClean="0"/>
          </a:p>
          <a:p>
            <a:pPr lvl="1">
              <a:defRPr/>
            </a:pPr>
            <a:r>
              <a:rPr lang="en-US" sz="2400" smtClean="0"/>
              <a:t>Generation of HelloWorldContractClient.cs</a:t>
            </a:r>
            <a:endParaRPr lang="en-US" sz="2400" dirty="0"/>
          </a:p>
          <a:p>
            <a:pPr lvl="1">
              <a:defRPr/>
            </a:pPr>
            <a:r>
              <a:rPr lang="en-US" sz="2400"/>
              <a:t>Contains a class derived from </a:t>
            </a:r>
            <a:r>
              <a:rPr lang="en-US" sz="2000" smtClean="0">
                <a:latin typeface="Lucida Console" pitchFamily="49" charset="0"/>
              </a:rPr>
              <a:t>ServiceModel.ClientBase</a:t>
            </a:r>
            <a:endParaRPr lang="en-US" sz="2000" dirty="0"/>
          </a:p>
          <a:p>
            <a:pPr lvl="1">
              <a:defRPr/>
            </a:pPr>
            <a:r>
              <a:rPr lang="en-US" sz="2400"/>
              <a:t>Proxy place the URL of the Web Services </a:t>
            </a:r>
            <a:r>
              <a:rPr lang="en-US" sz="2400" smtClean="0"/>
              <a:t>in App.config</a:t>
            </a: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DA7BB-16F4-428C-A709-E4075525ECA4}" type="slidenum">
              <a:rPr lang="fr-FR"/>
              <a:pPr>
                <a:defRPr/>
              </a:pPr>
              <a:t>33</a:t>
            </a:fld>
            <a:r>
              <a:rPr lang="fr-FR"/>
              <a:t>.-</a:t>
            </a:r>
          </a:p>
        </p:txBody>
      </p:sp>
      <p:sp>
        <p:nvSpPr>
          <p:cNvPr id="81926" name="Rectangle 4"/>
          <p:cNvSpPr>
            <a:spLocks noChangeArrowheads="1"/>
          </p:cNvSpPr>
          <p:nvPr/>
        </p:nvSpPr>
        <p:spPr bwMode="auto">
          <a:xfrm>
            <a:off x="1141413" y="2049463"/>
            <a:ext cx="6826250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75000"/>
            </a:pPr>
            <a:r>
              <a:rPr lang="en-US" b="0" dirty="0" err="1">
                <a:solidFill>
                  <a:schemeClr val="dk1"/>
                </a:solidFill>
                <a:latin typeface="Lucida Console" pitchFamily="49" charset="0"/>
              </a:rPr>
              <a:t>wsdl</a:t>
            </a:r>
            <a:r>
              <a:rPr lang="en-US" b="0" dirty="0">
                <a:solidFill>
                  <a:schemeClr val="dk1"/>
                </a:solidFill>
                <a:latin typeface="Lucida Console" pitchFamily="49" charset="0"/>
              </a:rPr>
              <a:t> http://localhost/MathService.asmx?WSDL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41413" y="4767611"/>
            <a:ext cx="6826250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75000"/>
            </a:pPr>
            <a:r>
              <a:rPr lang="en-US" b="0" dirty="0" err="1" smtClean="0">
                <a:solidFill>
                  <a:schemeClr val="dk1"/>
                </a:solidFill>
                <a:latin typeface="Lucida Console" pitchFamily="49" charset="0"/>
              </a:rPr>
              <a:t>SvcUtil</a:t>
            </a:r>
            <a:r>
              <a:rPr lang="en-US" b="0" dirty="0" smtClean="0">
                <a:solidFill>
                  <a:schemeClr val="dk1"/>
                </a:solidFill>
                <a:latin typeface="Lucida Console" pitchFamily="49" charset="0"/>
              </a:rPr>
              <a:t> http</a:t>
            </a:r>
            <a:r>
              <a:rPr lang="en-US" b="0" dirty="0">
                <a:solidFill>
                  <a:schemeClr val="dk1"/>
                </a:solidFill>
                <a:latin typeface="Lucida Console" pitchFamily="49" charset="0"/>
              </a:rPr>
              <a:t>://</a:t>
            </a:r>
            <a:r>
              <a:rPr lang="en-US" b="0" dirty="0" smtClean="0">
                <a:solidFill>
                  <a:schemeClr val="dk1"/>
                </a:solidFill>
                <a:latin typeface="Lucida Console" pitchFamily="49" charset="0"/>
              </a:rPr>
              <a:t>localhost/HelloWorld.svc?WSDL</a:t>
            </a:r>
            <a:endParaRPr lang="en-US" b="0" dirty="0">
              <a:solidFill>
                <a:schemeClr val="dk1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BE"/>
              <a:t>Create a </a:t>
            </a:r>
            <a:r>
              <a:rPr lang="fr-BE" smtClean="0"/>
              <a:t>Proxy </a:t>
            </a:r>
            <a:r>
              <a:rPr lang="fr-BE" sz="4000" smtClean="0"/>
              <a:t>with Visual Studio</a:t>
            </a:r>
            <a:endParaRPr lang="en-GB" sz="4000" smtClean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Add Web Reference to a </a:t>
            </a:r>
            <a:r>
              <a:rPr lang="en-US" smtClean="0"/>
              <a:t>WSDL</a:t>
            </a:r>
            <a:r>
              <a:rPr lang="en-US"/>
              <a:t> search 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or </a:t>
            </a:r>
            <a:r>
              <a:rPr lang="en-US"/>
              <a:t>to find a URL via Web </a:t>
            </a:r>
            <a:r>
              <a:rPr lang="en-US" smtClean="0"/>
              <a:t>Services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/>
              <a:t>This builds a proxy, and you can immediately start the Web </a:t>
            </a:r>
            <a:r>
              <a:rPr lang="en-US" smtClean="0"/>
              <a:t>Services</a:t>
            </a:r>
          </a:p>
          <a:p>
            <a:pPr lvl="1">
              <a:defRPr/>
            </a:pPr>
            <a:r>
              <a:rPr lang="en-US" smtClean="0"/>
              <a:t>Visual Studio.NET calls </a:t>
            </a:r>
            <a:r>
              <a:rPr lang="en-US" smtClean="0">
                <a:latin typeface="Lucida Console" pitchFamily="49" charset="0"/>
              </a:rPr>
              <a:t>wsdl.exe</a:t>
            </a:r>
            <a:r>
              <a:rPr lang="en-US" smtClean="0"/>
              <a:t> for you</a:t>
            </a:r>
          </a:p>
          <a:p>
            <a:pPr eaLnBrk="1" hangingPunct="1">
              <a:defRPr/>
            </a:pPr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7E8CA-9D7C-4E7C-BCA5-30D7312857C7}" type="slidenum">
              <a:rPr lang="fr-FR"/>
              <a:pPr>
                <a:defRPr/>
              </a:pPr>
              <a:t>34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Web Methods Testing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mtClean="0"/>
              <a:t>ASMX</a:t>
            </a:r>
          </a:p>
          <a:p>
            <a:pPr lvl="1"/>
            <a:r>
              <a:rPr lang="fr-BE" smtClean="0"/>
              <a:t>A </a:t>
            </a:r>
            <a:r>
              <a:rPr lang="fr-BE" smtClean="0">
                <a:solidFill>
                  <a:srgbClr val="C00000"/>
                </a:solidFill>
              </a:rPr>
              <a:t>ASMX</a:t>
            </a:r>
            <a:r>
              <a:rPr lang="fr-BE" smtClean="0"/>
              <a:t> web service </a:t>
            </a:r>
            <a:br>
              <a:rPr lang="fr-BE" smtClean="0"/>
            </a:br>
            <a:r>
              <a:rPr lang="fr-BE" smtClean="0"/>
              <a:t>is checkable directly </a:t>
            </a:r>
            <a:br>
              <a:rPr lang="fr-BE" smtClean="0"/>
            </a:br>
            <a:r>
              <a:rPr lang="fr-BE" smtClean="0"/>
              <a:t>in Internet Explorer.</a:t>
            </a:r>
            <a:endParaRPr lang="fr-BE" dirty="0" smtClean="0"/>
          </a:p>
          <a:p>
            <a:endParaRPr lang="fr-BE" smtClean="0"/>
          </a:p>
          <a:p>
            <a:endParaRPr lang="fr-BE"/>
          </a:p>
          <a:p>
            <a:endParaRPr lang="fr-BE" dirty="0"/>
          </a:p>
          <a:p>
            <a:r>
              <a:rPr lang="fr-BE" smtClean="0"/>
              <a:t>SVC</a:t>
            </a:r>
          </a:p>
          <a:p>
            <a:pPr lvl="1"/>
            <a:r>
              <a:rPr lang="fr-BE" smtClean="0"/>
              <a:t>A </a:t>
            </a:r>
            <a:r>
              <a:rPr lang="fr-BE" smtClean="0">
                <a:solidFill>
                  <a:srgbClr val="C00000"/>
                </a:solidFill>
              </a:rPr>
              <a:t>SVC</a:t>
            </a:r>
            <a:r>
              <a:rPr lang="fr-BE" smtClean="0"/>
              <a:t> web service is checkable via "WCF </a:t>
            </a:r>
            <a:r>
              <a:rPr lang="fr-BE" dirty="0" smtClean="0"/>
              <a:t>Test Client"</a:t>
            </a:r>
          </a:p>
          <a:p>
            <a:pPr lvl="1"/>
            <a:r>
              <a:rPr lang="fr-BE" sz="2400" dirty="0"/>
              <a:t>http</a:t>
            </a:r>
            <a:r>
              <a:rPr lang="fr-BE" sz="2400"/>
              <a:t>://</a:t>
            </a:r>
            <a:r>
              <a:rPr lang="fr-BE" sz="2400" smtClean="0"/>
              <a:t>msdn.microsoft.com/en-us/library/bb552364.aspx</a:t>
            </a:r>
            <a:endParaRPr lang="fr-B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35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85" y="2178746"/>
            <a:ext cx="4517982" cy="2721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560424"/>
      </p:ext>
    </p:extLst>
  </p:cSld>
  <p:clrMapOvr>
    <a:masterClrMapping/>
  </p:clrMapOvr>
  <p:transition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Demos</a:t>
            </a:r>
            <a:endParaRPr lang="en-GB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Trasys Exchange Web Services</a:t>
            </a:r>
          </a:p>
          <a:p>
            <a:pPr lvl="1"/>
            <a:r>
              <a:rPr lang="fr-BE"/>
              <a:t>https://</a:t>
            </a:r>
            <a:r>
              <a:rPr lang="fr-BE" smtClean="0"/>
              <a:t>webmail.trasys.be/ews/services.wsdl</a:t>
            </a:r>
          </a:p>
          <a:p>
            <a:pPr lvl="1"/>
            <a:r>
              <a:rPr lang="fr-BE" smtClean="0"/>
              <a:t>Display </a:t>
            </a:r>
            <a:r>
              <a:rPr lang="fr-BE"/>
              <a:t>all unread mails</a:t>
            </a:r>
            <a:endParaRPr lang="fr-BE" dirty="0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D71A4-5B85-4AFA-A756-FAC18B2C5EF3}" type="slidenum">
              <a:rPr lang="fr-FR"/>
              <a:pPr>
                <a:defRPr/>
              </a:pPr>
              <a:t>36</a:t>
            </a:fld>
            <a:r>
              <a:rPr lang="fr-FR"/>
              <a:t>.-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639" y="3416379"/>
            <a:ext cx="4146479" cy="3115783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 rot="715337">
            <a:off x="4797468" y="4229288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Démonstration</a:t>
            </a:r>
            <a:endParaRPr lang="fr-BE" dirty="0"/>
          </a:p>
        </p:txBody>
      </p:sp>
    </p:spTree>
  </p:cSld>
  <p:clrMapOvr>
    <a:masterClrMapping/>
  </p:clrMapOvr>
  <p:transition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Conclusion</a:t>
            </a:r>
            <a:endParaRPr lang="fr-BE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251520" y="1447800"/>
            <a:ext cx="3606163" cy="5077544"/>
          </a:xfrm>
        </p:spPr>
        <p:txBody>
          <a:bodyPr>
            <a:normAutofit lnSpcReduction="10000"/>
          </a:bodyPr>
          <a:lstStyle/>
          <a:p>
            <a:r>
              <a:rPr lang="fr-BE" smtClean="0"/>
              <a:t>Technologies Overview </a:t>
            </a:r>
          </a:p>
          <a:p>
            <a:endParaRPr lang="fr-BE" smtClean="0"/>
          </a:p>
          <a:p>
            <a:r>
              <a:rPr lang="fr-BE" smtClean="0"/>
              <a:t>How to create a web service</a:t>
            </a:r>
          </a:p>
          <a:p>
            <a:endParaRPr lang="fr-BE" smtClean="0"/>
          </a:p>
          <a:p>
            <a:r>
              <a:rPr lang="fr-BE" smtClean="0"/>
              <a:t>How to consume a web service</a:t>
            </a:r>
          </a:p>
          <a:p>
            <a:endParaRPr lang="fr-BE" smtClean="0"/>
          </a:p>
          <a:p>
            <a:r>
              <a:rPr lang="fr-BE" smtClean="0"/>
              <a:t>Demonstrations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37</a:t>
            </a:fld>
            <a:endParaRPr lang="fr-FR" dirty="0"/>
          </a:p>
        </p:txBody>
      </p:sp>
      <p:grpSp>
        <p:nvGrpSpPr>
          <p:cNvPr id="6" name="Group 5"/>
          <p:cNvGrpSpPr/>
          <p:nvPr/>
        </p:nvGrpSpPr>
        <p:grpSpPr>
          <a:xfrm>
            <a:off x="4114099" y="2734702"/>
            <a:ext cx="4670802" cy="2905067"/>
            <a:chOff x="895012" y="1836628"/>
            <a:chExt cx="7002497" cy="435529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7912" y="2200275"/>
              <a:ext cx="1252603" cy="125260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Oval Callout 7"/>
            <p:cNvSpPr/>
            <p:nvPr/>
          </p:nvSpPr>
          <p:spPr>
            <a:xfrm>
              <a:off x="1152395" y="4446738"/>
              <a:ext cx="1653435" cy="1014608"/>
            </a:xfrm>
            <a:prstGeom prst="wedgeEllipseCallou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3200" b="0" i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f(x)</a:t>
              </a:r>
              <a:endParaRPr lang="fr-BE" sz="3200" b="0" i="1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141" y="4262073"/>
              <a:ext cx="1883368" cy="151457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3541170" y="1836628"/>
              <a:ext cx="1786083" cy="4152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200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Broker</a:t>
              </a:r>
              <a:endParaRPr lang="fr-BE" sz="12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5012" y="5776645"/>
              <a:ext cx="2168196" cy="4152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200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Requester</a:t>
              </a:r>
              <a:endParaRPr lang="fr-BE" sz="12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1671" y="5776645"/>
              <a:ext cx="1963921" cy="4152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200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Provider</a:t>
              </a:r>
              <a:endParaRPr lang="fr-BE" sz="12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eft-Right Arrow 12"/>
            <p:cNvSpPr/>
            <p:nvPr/>
          </p:nvSpPr>
          <p:spPr>
            <a:xfrm rot="19264476">
              <a:off x="2521172" y="3746357"/>
              <a:ext cx="1440494" cy="278796"/>
            </a:xfrm>
            <a:prstGeom prst="left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/>
            </a:p>
          </p:txBody>
        </p:sp>
        <p:sp>
          <p:nvSpPr>
            <p:cNvPr id="14" name="Right Arrow 13"/>
            <p:cNvSpPr/>
            <p:nvPr/>
          </p:nvSpPr>
          <p:spPr>
            <a:xfrm rot="13385542">
              <a:off x="4968266" y="3783550"/>
              <a:ext cx="1464810" cy="308311"/>
            </a:xfrm>
            <a:prstGeom prst="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/>
            </a:p>
          </p:txBody>
        </p:sp>
        <p:sp>
          <p:nvSpPr>
            <p:cNvPr id="15" name="Folded Corner 14"/>
            <p:cNvSpPr/>
            <p:nvPr/>
          </p:nvSpPr>
          <p:spPr>
            <a:xfrm>
              <a:off x="5700671" y="35774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1100" smtClean="0">
                  <a:latin typeface="Arial" pitchFamily="34" charset="0"/>
                  <a:cs typeface="Arial" pitchFamily="34" charset="0"/>
                </a:rPr>
                <a:t>WSDL</a:t>
              </a:r>
              <a:endParaRPr lang="fr-BE" sz="11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olded Corner 15"/>
            <p:cNvSpPr/>
            <p:nvPr/>
          </p:nvSpPr>
          <p:spPr>
            <a:xfrm>
              <a:off x="2303296" y="35774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1100" smtClean="0">
                  <a:latin typeface="Arial" pitchFamily="34" charset="0"/>
                  <a:cs typeface="Arial" pitchFamily="34" charset="0"/>
                </a:rPr>
                <a:t>WSDL</a:t>
              </a:r>
              <a:endParaRPr lang="fr-BE" sz="11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075507" y="4788697"/>
              <a:ext cx="2865712" cy="672649"/>
              <a:chOff x="3075507" y="4788697"/>
              <a:chExt cx="2865712" cy="672649"/>
            </a:xfrm>
          </p:grpSpPr>
          <p:sp>
            <p:nvSpPr>
              <p:cNvPr id="21" name="Right Arrow 20"/>
              <p:cNvSpPr/>
              <p:nvPr/>
            </p:nvSpPr>
            <p:spPr>
              <a:xfrm rot="10800000">
                <a:off x="3075507" y="5153035"/>
                <a:ext cx="2625164" cy="308311"/>
              </a:xfrm>
              <a:prstGeom prst="rightArrow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/>
              </a:p>
            </p:txBody>
          </p:sp>
          <p:sp>
            <p:nvSpPr>
              <p:cNvPr id="22" name="Block Arc 21"/>
              <p:cNvSpPr/>
              <p:nvPr/>
            </p:nvSpPr>
            <p:spPr>
              <a:xfrm rot="5400000">
                <a:off x="5405439" y="4848227"/>
                <a:ext cx="595309" cy="476250"/>
              </a:xfrm>
              <a:prstGeom prst="blockArc">
                <a:avLst>
                  <a:gd name="adj1" fmla="val 10744776"/>
                  <a:gd name="adj2" fmla="val 21544993"/>
                  <a:gd name="adj3" fmla="val 31975"/>
                </a:avLst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334089" y="4788697"/>
                <a:ext cx="369004" cy="152471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/>
              </a:p>
            </p:txBody>
          </p:sp>
        </p:grpSp>
        <p:sp>
          <p:nvSpPr>
            <p:cNvPr id="18" name="Right Arrow 17"/>
            <p:cNvSpPr/>
            <p:nvPr/>
          </p:nvSpPr>
          <p:spPr>
            <a:xfrm>
              <a:off x="3075507" y="4711048"/>
              <a:ext cx="2479949" cy="308311"/>
            </a:xfrm>
            <a:prstGeom prst="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/>
            </a:p>
          </p:txBody>
        </p:sp>
        <p:sp>
          <p:nvSpPr>
            <p:cNvPr id="19" name="Folded Corner 18"/>
            <p:cNvSpPr/>
            <p:nvPr/>
          </p:nvSpPr>
          <p:spPr>
            <a:xfrm>
              <a:off x="3724208" y="4801844"/>
              <a:ext cx="1327759" cy="505347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1200" smtClean="0">
                  <a:latin typeface="Arial" pitchFamily="34" charset="0"/>
                  <a:cs typeface="Arial" pitchFamily="34" charset="0"/>
                </a:rPr>
                <a:t>SOAP</a:t>
              </a:r>
              <a:endParaRPr lang="fr-BE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olded Corner 19"/>
            <p:cNvSpPr/>
            <p:nvPr/>
          </p:nvSpPr>
          <p:spPr>
            <a:xfrm>
              <a:off x="5060515" y="23201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1200" smtClean="0">
                  <a:latin typeface="Arial" pitchFamily="34" charset="0"/>
                  <a:cs typeface="Arial" pitchFamily="34" charset="0"/>
                </a:rPr>
                <a:t>UDDI</a:t>
              </a:r>
              <a:endParaRPr lang="fr-BE" sz="120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60" y="1150588"/>
            <a:ext cx="1046836" cy="1215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4916192"/>
      </p:ext>
    </p:extLst>
  </p:cSld>
  <p:clrMapOvr>
    <a:masterClrMapping/>
  </p:clrMapOvr>
  <p:transition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Ressources</a:t>
            </a:r>
            <a:endParaRPr lang="en-GB" smtClean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/>
              <a:t>SOAP Specification</a:t>
            </a:r>
            <a:r>
              <a:rPr lang="en-US" sz="2400" dirty="0"/>
              <a:t> </a:t>
            </a:r>
            <a:r>
              <a:rPr lang="en-US" sz="2400" dirty="0">
                <a:latin typeface="Lucida Console" pitchFamily="49" charset="0"/>
              </a:rPr>
              <a:t/>
            </a:r>
            <a:br>
              <a:rPr lang="en-US" sz="2400" dirty="0">
                <a:latin typeface="Lucida Console" pitchFamily="49" charset="0"/>
              </a:rPr>
            </a:br>
            <a:r>
              <a:rPr lang="en-US" sz="1800" dirty="0"/>
              <a:t>http://www.w3.org/TR/SOAP/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2400" dirty="0" smtClean="0"/>
              <a:t>WSDL Specification</a:t>
            </a:r>
            <a:br>
              <a:rPr lang="en-US" sz="2400" dirty="0" smtClean="0"/>
            </a:br>
            <a:r>
              <a:rPr lang="en-US" sz="1800" dirty="0" smtClean="0"/>
              <a:t>http://www.w3.org/TR/wsdl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2400" dirty="0" smtClean="0"/>
              <a:t>A Quick Introduction to WSDL</a:t>
            </a:r>
            <a:br>
              <a:rPr lang="en-US" sz="2400" dirty="0" smtClean="0"/>
            </a:br>
            <a:r>
              <a:rPr lang="en-US" sz="1800" dirty="0"/>
              <a:t>http://msdn.microsoft.com/en-us/library/ms996539.aspx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2400" dirty="0" smtClean="0"/>
              <a:t>UDDI</a:t>
            </a:r>
            <a:br>
              <a:rPr lang="en-US" sz="2400" dirty="0" smtClean="0"/>
            </a:br>
            <a:r>
              <a:rPr lang="en-US" sz="1800" dirty="0" smtClean="0"/>
              <a:t>http://www.uddi.org - http://uddi.microsoft.com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2400" dirty="0" smtClean="0"/>
              <a:t>Microsoft .NET</a:t>
            </a:r>
            <a:br>
              <a:rPr lang="en-US" sz="2400" dirty="0" smtClean="0"/>
            </a:br>
            <a:r>
              <a:rPr lang="en-US" sz="1800" dirty="0"/>
              <a:t>http://</a:t>
            </a:r>
            <a:r>
              <a:rPr lang="en-US" sz="1800" dirty="0" smtClean="0"/>
              <a:t>www.microsoft.com/net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7368-9481-44A9-8C61-E9CE15C50223}" type="slidenum">
              <a:rPr lang="fr-FR"/>
              <a:pPr>
                <a:defRPr/>
              </a:pPr>
              <a:t>38</a:t>
            </a:fld>
            <a:r>
              <a:rPr lang="fr-FR"/>
              <a:t>.-</a:t>
            </a:r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BE" sz="3600" smtClean="0"/>
              <a:t>The business today</a:t>
            </a:r>
            <a:endParaRPr lang="en-GB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19" y="1447800"/>
            <a:ext cx="4126011" cy="5077544"/>
          </a:xfrm>
        </p:spPr>
        <p:txBody>
          <a:bodyPr>
            <a:normAutofit/>
          </a:bodyPr>
          <a:lstStyle/>
          <a:p>
            <a:r>
              <a:rPr lang="en-US" smtClean="0"/>
              <a:t>Companies</a:t>
            </a:r>
          </a:p>
          <a:p>
            <a:pPr lvl="1"/>
            <a:r>
              <a:rPr lang="fr-BE"/>
              <a:t>Sharing business processes</a:t>
            </a:r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Working together</a:t>
            </a:r>
            <a:endParaRPr lang="en-US"/>
          </a:p>
          <a:p>
            <a:pPr lvl="1">
              <a:defRPr/>
            </a:pPr>
            <a:r>
              <a:rPr lang="en-US" smtClean="0"/>
              <a:t>Quickly</a:t>
            </a:r>
          </a:p>
          <a:p>
            <a:pPr lvl="1">
              <a:defRPr/>
            </a:pPr>
            <a:r>
              <a:rPr lang="en-US" smtClean="0"/>
              <a:t>With internet</a:t>
            </a:r>
            <a:endParaRPr lang="en-US"/>
          </a:p>
          <a:p>
            <a:pPr lvl="1">
              <a:defRPr/>
            </a:pPr>
            <a:r>
              <a:rPr lang="fr-BE" smtClean="0"/>
              <a:t>Including </a:t>
            </a:r>
            <a:r>
              <a:rPr lang="fr-BE"/>
              <a:t>heterogeneous system</a:t>
            </a:r>
            <a:endParaRPr lang="fr-BE" dirty="0"/>
          </a:p>
        </p:txBody>
      </p:sp>
      <p:sp>
        <p:nvSpPr>
          <p:cNvPr id="16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1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B5D63-1824-4C10-9930-F2252993E2A2}" type="slidenum">
              <a:rPr lang="fr-FR"/>
              <a:pPr>
                <a:defRPr/>
              </a:pPr>
              <a:t>4</a:t>
            </a:fld>
            <a:r>
              <a:rPr lang="fr-FR"/>
              <a:t>.-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5384375" y="3406992"/>
            <a:ext cx="1828800" cy="1676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198" name="Freeform 5"/>
          <p:cNvSpPr>
            <a:spLocks/>
          </p:cNvSpPr>
          <p:nvPr/>
        </p:nvSpPr>
        <p:spPr bwMode="auto">
          <a:xfrm>
            <a:off x="4685875" y="4035642"/>
            <a:ext cx="1350963" cy="674688"/>
          </a:xfrm>
          <a:custGeom>
            <a:avLst/>
            <a:gdLst>
              <a:gd name="T0" fmla="*/ 861 w 861"/>
              <a:gd name="T1" fmla="*/ 422 h 422"/>
              <a:gd name="T2" fmla="*/ 306 w 861"/>
              <a:gd name="T3" fmla="*/ 319 h 422"/>
              <a:gd name="T4" fmla="*/ 0 w 861"/>
              <a:gd name="T5" fmla="*/ 0 h 422"/>
              <a:gd name="T6" fmla="*/ 0 60000 65536"/>
              <a:gd name="T7" fmla="*/ 0 60000 65536"/>
              <a:gd name="T8" fmla="*/ 0 60000 65536"/>
              <a:gd name="T9" fmla="*/ 0 w 861"/>
              <a:gd name="T10" fmla="*/ 0 h 422"/>
              <a:gd name="T11" fmla="*/ 861 w 861"/>
              <a:gd name="T12" fmla="*/ 422 h 4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1" h="422">
                <a:moveTo>
                  <a:pt x="861" y="422"/>
                </a:moveTo>
                <a:cubicBezTo>
                  <a:pt x="769" y="405"/>
                  <a:pt x="450" y="389"/>
                  <a:pt x="306" y="319"/>
                </a:cubicBezTo>
                <a:cubicBezTo>
                  <a:pt x="162" y="249"/>
                  <a:pt x="64" y="67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199" name="Freeform 6"/>
          <p:cNvSpPr>
            <a:spLocks/>
          </p:cNvSpPr>
          <p:nvPr/>
        </p:nvSpPr>
        <p:spPr bwMode="auto">
          <a:xfrm>
            <a:off x="5270075" y="2959317"/>
            <a:ext cx="847725" cy="1765300"/>
          </a:xfrm>
          <a:custGeom>
            <a:avLst/>
            <a:gdLst>
              <a:gd name="T0" fmla="*/ 497 w 540"/>
              <a:gd name="T1" fmla="*/ 1102 h 1102"/>
              <a:gd name="T2" fmla="*/ 15 w 540"/>
              <a:gd name="T3" fmla="*/ 568 h 1102"/>
              <a:gd name="T4" fmla="*/ 408 w 540"/>
              <a:gd name="T5" fmla="*/ 280 h 1102"/>
              <a:gd name="T6" fmla="*/ 540 w 540"/>
              <a:gd name="T7" fmla="*/ 0 h 1102"/>
              <a:gd name="T8" fmla="*/ 0 60000 65536"/>
              <a:gd name="T9" fmla="*/ 0 60000 65536"/>
              <a:gd name="T10" fmla="*/ 0 60000 65536"/>
              <a:gd name="T11" fmla="*/ 0 60000 65536"/>
              <a:gd name="T12" fmla="*/ 0 w 540"/>
              <a:gd name="T13" fmla="*/ 0 h 1102"/>
              <a:gd name="T14" fmla="*/ 540 w 540"/>
              <a:gd name="T15" fmla="*/ 1102 h 1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0" h="1102">
                <a:moveTo>
                  <a:pt x="497" y="1102"/>
                </a:moveTo>
                <a:cubicBezTo>
                  <a:pt x="417" y="1013"/>
                  <a:pt x="30" y="705"/>
                  <a:pt x="15" y="568"/>
                </a:cubicBezTo>
                <a:cubicBezTo>
                  <a:pt x="0" y="431"/>
                  <a:pt x="320" y="375"/>
                  <a:pt x="408" y="280"/>
                </a:cubicBezTo>
                <a:cubicBezTo>
                  <a:pt x="496" y="185"/>
                  <a:pt x="513" y="58"/>
                  <a:pt x="54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 flipH="1" flipV="1">
            <a:off x="5890788" y="4189630"/>
            <a:ext cx="150812" cy="538162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 flipV="1">
            <a:off x="6124150" y="2367180"/>
            <a:ext cx="677863" cy="5381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 flipV="1">
            <a:off x="6041600" y="4111842"/>
            <a:ext cx="754063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03" name="Freeform 10"/>
          <p:cNvSpPr>
            <a:spLocks/>
          </p:cNvSpPr>
          <p:nvPr/>
        </p:nvSpPr>
        <p:spPr bwMode="auto">
          <a:xfrm>
            <a:off x="5863800" y="4097555"/>
            <a:ext cx="9525" cy="7937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04" name="Freeform 11"/>
          <p:cNvSpPr>
            <a:spLocks/>
          </p:cNvSpPr>
          <p:nvPr/>
        </p:nvSpPr>
        <p:spPr bwMode="auto">
          <a:xfrm>
            <a:off x="6374975" y="3718142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05" name="Freeform 12"/>
          <p:cNvSpPr>
            <a:spLocks/>
          </p:cNvSpPr>
          <p:nvPr/>
        </p:nvSpPr>
        <p:spPr bwMode="auto">
          <a:xfrm>
            <a:off x="6881388" y="4097555"/>
            <a:ext cx="9525" cy="7937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06" name="Freeform 13"/>
          <p:cNvSpPr>
            <a:spLocks/>
          </p:cNvSpPr>
          <p:nvPr/>
        </p:nvSpPr>
        <p:spPr bwMode="auto">
          <a:xfrm>
            <a:off x="6687713" y="4705567"/>
            <a:ext cx="9525" cy="11113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07" name="Freeform 14"/>
          <p:cNvSpPr>
            <a:spLocks/>
          </p:cNvSpPr>
          <p:nvPr/>
        </p:nvSpPr>
        <p:spPr bwMode="auto">
          <a:xfrm>
            <a:off x="6060650" y="4705567"/>
            <a:ext cx="7938" cy="11113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08" name="Line 15"/>
          <p:cNvSpPr>
            <a:spLocks noChangeShapeType="1"/>
          </p:cNvSpPr>
          <p:nvPr/>
        </p:nvSpPr>
        <p:spPr bwMode="auto">
          <a:xfrm flipV="1">
            <a:off x="6117800" y="4035642"/>
            <a:ext cx="75247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 flipV="1">
            <a:off x="6117800" y="4727792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 flipH="1" flipV="1">
            <a:off x="5890788" y="4189630"/>
            <a:ext cx="150812" cy="5381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 flipV="1">
            <a:off x="6644850" y="4111842"/>
            <a:ext cx="225425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flipV="1">
            <a:off x="5890788" y="3727667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6417838" y="3727667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 flipV="1">
            <a:off x="5890788" y="4111842"/>
            <a:ext cx="9794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5" name="Line 22"/>
          <p:cNvSpPr>
            <a:spLocks noChangeShapeType="1"/>
          </p:cNvSpPr>
          <p:nvPr/>
        </p:nvSpPr>
        <p:spPr bwMode="auto">
          <a:xfrm flipH="1">
            <a:off x="6041600" y="3651467"/>
            <a:ext cx="376238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6" name="Line 23"/>
          <p:cNvSpPr>
            <a:spLocks noChangeShapeType="1"/>
          </p:cNvSpPr>
          <p:nvPr/>
        </p:nvSpPr>
        <p:spPr bwMode="auto">
          <a:xfrm>
            <a:off x="5890788" y="4111842"/>
            <a:ext cx="754062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7" name="Line 24"/>
          <p:cNvSpPr>
            <a:spLocks noChangeShapeType="1"/>
          </p:cNvSpPr>
          <p:nvPr/>
        </p:nvSpPr>
        <p:spPr bwMode="auto">
          <a:xfrm>
            <a:off x="6343225" y="3651467"/>
            <a:ext cx="301625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18" name="Rectangle 25"/>
          <p:cNvSpPr>
            <a:spLocks noChangeArrowheads="1"/>
          </p:cNvSpPr>
          <p:nvPr/>
        </p:nvSpPr>
        <p:spPr bwMode="auto">
          <a:xfrm>
            <a:off x="5952700" y="4589680"/>
            <a:ext cx="244475" cy="249237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9" name="Freeform 26"/>
          <p:cNvSpPr>
            <a:spLocks/>
          </p:cNvSpPr>
          <p:nvPr/>
        </p:nvSpPr>
        <p:spPr bwMode="auto">
          <a:xfrm>
            <a:off x="6208288" y="3573680"/>
            <a:ext cx="344487" cy="350837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0" name="Freeform 27"/>
          <p:cNvSpPr>
            <a:spLocks/>
          </p:cNvSpPr>
          <p:nvPr/>
        </p:nvSpPr>
        <p:spPr bwMode="auto">
          <a:xfrm>
            <a:off x="6528963" y="4545230"/>
            <a:ext cx="292100" cy="258762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1" name="Freeform 28"/>
          <p:cNvSpPr>
            <a:spLocks/>
          </p:cNvSpPr>
          <p:nvPr/>
        </p:nvSpPr>
        <p:spPr bwMode="auto">
          <a:xfrm>
            <a:off x="6709938" y="3948330"/>
            <a:ext cx="287337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2" name="Freeform 29"/>
          <p:cNvSpPr>
            <a:spLocks/>
          </p:cNvSpPr>
          <p:nvPr/>
        </p:nvSpPr>
        <p:spPr bwMode="auto">
          <a:xfrm>
            <a:off x="4131838" y="2406867"/>
            <a:ext cx="9525" cy="7938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3" name="Freeform 30"/>
          <p:cNvSpPr>
            <a:spLocks/>
          </p:cNvSpPr>
          <p:nvPr/>
        </p:nvSpPr>
        <p:spPr bwMode="auto">
          <a:xfrm>
            <a:off x="4643013" y="2027455"/>
            <a:ext cx="4762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4" name="Freeform 31"/>
          <p:cNvSpPr>
            <a:spLocks/>
          </p:cNvSpPr>
          <p:nvPr/>
        </p:nvSpPr>
        <p:spPr bwMode="auto">
          <a:xfrm>
            <a:off x="5149425" y="2406867"/>
            <a:ext cx="9525" cy="7938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5" name="Freeform 32"/>
          <p:cNvSpPr>
            <a:spLocks/>
          </p:cNvSpPr>
          <p:nvPr/>
        </p:nvSpPr>
        <p:spPr bwMode="auto">
          <a:xfrm>
            <a:off x="4955750" y="3014880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6" name="Freeform 33"/>
          <p:cNvSpPr>
            <a:spLocks/>
          </p:cNvSpPr>
          <p:nvPr/>
        </p:nvSpPr>
        <p:spPr bwMode="auto">
          <a:xfrm>
            <a:off x="4328688" y="3014880"/>
            <a:ext cx="7937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7" name="Line 34"/>
          <p:cNvSpPr>
            <a:spLocks noChangeShapeType="1"/>
          </p:cNvSpPr>
          <p:nvPr/>
        </p:nvSpPr>
        <p:spPr bwMode="auto">
          <a:xfrm flipV="1">
            <a:off x="4384250" y="2344955"/>
            <a:ext cx="754063" cy="6143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28" name="Line 35"/>
          <p:cNvSpPr>
            <a:spLocks noChangeShapeType="1"/>
          </p:cNvSpPr>
          <p:nvPr/>
        </p:nvSpPr>
        <p:spPr bwMode="auto">
          <a:xfrm flipV="1">
            <a:off x="4384250" y="3037105"/>
            <a:ext cx="52863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29" name="Line 36"/>
          <p:cNvSpPr>
            <a:spLocks noChangeShapeType="1"/>
          </p:cNvSpPr>
          <p:nvPr/>
        </p:nvSpPr>
        <p:spPr bwMode="auto">
          <a:xfrm flipH="1" flipV="1">
            <a:off x="4158825" y="2498942"/>
            <a:ext cx="150813" cy="5381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0" name="Line 37"/>
          <p:cNvSpPr>
            <a:spLocks noChangeShapeType="1"/>
          </p:cNvSpPr>
          <p:nvPr/>
        </p:nvSpPr>
        <p:spPr bwMode="auto">
          <a:xfrm flipV="1">
            <a:off x="4912888" y="2421155"/>
            <a:ext cx="225425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1" name="Line 38"/>
          <p:cNvSpPr>
            <a:spLocks noChangeShapeType="1"/>
          </p:cNvSpPr>
          <p:nvPr/>
        </p:nvSpPr>
        <p:spPr bwMode="auto">
          <a:xfrm flipV="1">
            <a:off x="4158825" y="2036980"/>
            <a:ext cx="452438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2" name="Line 39"/>
          <p:cNvSpPr>
            <a:spLocks noChangeShapeType="1"/>
          </p:cNvSpPr>
          <p:nvPr/>
        </p:nvSpPr>
        <p:spPr bwMode="auto">
          <a:xfrm>
            <a:off x="4685875" y="2036980"/>
            <a:ext cx="452438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3" name="Line 40"/>
          <p:cNvSpPr>
            <a:spLocks noChangeShapeType="1"/>
          </p:cNvSpPr>
          <p:nvPr/>
        </p:nvSpPr>
        <p:spPr bwMode="auto">
          <a:xfrm flipV="1">
            <a:off x="4158825" y="2421155"/>
            <a:ext cx="9794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4" name="Line 41"/>
          <p:cNvSpPr>
            <a:spLocks noChangeShapeType="1"/>
          </p:cNvSpPr>
          <p:nvPr/>
        </p:nvSpPr>
        <p:spPr bwMode="auto">
          <a:xfrm flipH="1">
            <a:off x="4309638" y="1960780"/>
            <a:ext cx="376237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5" name="Line 42"/>
          <p:cNvSpPr>
            <a:spLocks noChangeShapeType="1"/>
          </p:cNvSpPr>
          <p:nvPr/>
        </p:nvSpPr>
        <p:spPr bwMode="auto">
          <a:xfrm>
            <a:off x="4158825" y="2421155"/>
            <a:ext cx="754063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6" name="Line 43"/>
          <p:cNvSpPr>
            <a:spLocks noChangeShapeType="1"/>
          </p:cNvSpPr>
          <p:nvPr/>
        </p:nvSpPr>
        <p:spPr bwMode="auto">
          <a:xfrm>
            <a:off x="4611263" y="1960780"/>
            <a:ext cx="301625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37" name="Rectangle 44"/>
          <p:cNvSpPr>
            <a:spLocks noChangeArrowheads="1"/>
          </p:cNvSpPr>
          <p:nvPr/>
        </p:nvSpPr>
        <p:spPr bwMode="auto">
          <a:xfrm>
            <a:off x="4220738" y="2898992"/>
            <a:ext cx="244475" cy="249238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38" name="Freeform 45"/>
          <p:cNvSpPr>
            <a:spLocks/>
          </p:cNvSpPr>
          <p:nvPr/>
        </p:nvSpPr>
        <p:spPr bwMode="auto">
          <a:xfrm>
            <a:off x="4476325" y="1882992"/>
            <a:ext cx="344488" cy="350838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39" name="Oval 46"/>
          <p:cNvSpPr>
            <a:spLocks noChangeArrowheads="1"/>
          </p:cNvSpPr>
          <p:nvPr/>
        </p:nvSpPr>
        <p:spPr bwMode="auto">
          <a:xfrm>
            <a:off x="4008013" y="2265580"/>
            <a:ext cx="309562" cy="315912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0" name="Freeform 47"/>
          <p:cNvSpPr>
            <a:spLocks/>
          </p:cNvSpPr>
          <p:nvPr/>
        </p:nvSpPr>
        <p:spPr bwMode="auto">
          <a:xfrm>
            <a:off x="4795413" y="2854542"/>
            <a:ext cx="293687" cy="258763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1" name="Freeform 48"/>
          <p:cNvSpPr>
            <a:spLocks/>
          </p:cNvSpPr>
          <p:nvPr/>
        </p:nvSpPr>
        <p:spPr bwMode="auto">
          <a:xfrm>
            <a:off x="4977975" y="2257642"/>
            <a:ext cx="287338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2" name="Freeform 49"/>
          <p:cNvSpPr>
            <a:spLocks/>
          </p:cNvSpPr>
          <p:nvPr/>
        </p:nvSpPr>
        <p:spPr bwMode="auto">
          <a:xfrm>
            <a:off x="3755600" y="4021355"/>
            <a:ext cx="9525" cy="7937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3" name="Freeform 50"/>
          <p:cNvSpPr>
            <a:spLocks/>
          </p:cNvSpPr>
          <p:nvPr/>
        </p:nvSpPr>
        <p:spPr bwMode="auto">
          <a:xfrm>
            <a:off x="4265188" y="3641942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4" name="Freeform 51"/>
          <p:cNvSpPr>
            <a:spLocks/>
          </p:cNvSpPr>
          <p:nvPr/>
        </p:nvSpPr>
        <p:spPr bwMode="auto">
          <a:xfrm>
            <a:off x="4773188" y="4021355"/>
            <a:ext cx="7937" cy="7937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5" name="Freeform 52"/>
          <p:cNvSpPr>
            <a:spLocks/>
          </p:cNvSpPr>
          <p:nvPr/>
        </p:nvSpPr>
        <p:spPr bwMode="auto">
          <a:xfrm>
            <a:off x="4579513" y="4629367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6" name="Freeform 53"/>
          <p:cNvSpPr>
            <a:spLocks/>
          </p:cNvSpPr>
          <p:nvPr/>
        </p:nvSpPr>
        <p:spPr bwMode="auto">
          <a:xfrm>
            <a:off x="3952450" y="4629367"/>
            <a:ext cx="7938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47" name="Line 54"/>
          <p:cNvSpPr>
            <a:spLocks noChangeShapeType="1"/>
          </p:cNvSpPr>
          <p:nvPr/>
        </p:nvSpPr>
        <p:spPr bwMode="auto">
          <a:xfrm flipV="1">
            <a:off x="4008013" y="3957855"/>
            <a:ext cx="754062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48" name="Line 55"/>
          <p:cNvSpPr>
            <a:spLocks noChangeShapeType="1"/>
          </p:cNvSpPr>
          <p:nvPr/>
        </p:nvSpPr>
        <p:spPr bwMode="auto">
          <a:xfrm flipV="1">
            <a:off x="4008013" y="4650005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49" name="Line 56"/>
          <p:cNvSpPr>
            <a:spLocks noChangeShapeType="1"/>
          </p:cNvSpPr>
          <p:nvPr/>
        </p:nvSpPr>
        <p:spPr bwMode="auto">
          <a:xfrm flipH="1" flipV="1">
            <a:off x="3782588" y="4111842"/>
            <a:ext cx="150812" cy="5381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0" name="Line 57"/>
          <p:cNvSpPr>
            <a:spLocks noChangeShapeType="1"/>
          </p:cNvSpPr>
          <p:nvPr/>
        </p:nvSpPr>
        <p:spPr bwMode="auto">
          <a:xfrm flipV="1">
            <a:off x="4535063" y="4035642"/>
            <a:ext cx="227012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1" name="Line 58"/>
          <p:cNvSpPr>
            <a:spLocks noChangeShapeType="1"/>
          </p:cNvSpPr>
          <p:nvPr/>
        </p:nvSpPr>
        <p:spPr bwMode="auto">
          <a:xfrm flipV="1">
            <a:off x="3782588" y="3651467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2" name="Line 59"/>
          <p:cNvSpPr>
            <a:spLocks noChangeShapeType="1"/>
          </p:cNvSpPr>
          <p:nvPr/>
        </p:nvSpPr>
        <p:spPr bwMode="auto">
          <a:xfrm>
            <a:off x="4309638" y="3651467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3" name="Line 60"/>
          <p:cNvSpPr>
            <a:spLocks noChangeShapeType="1"/>
          </p:cNvSpPr>
          <p:nvPr/>
        </p:nvSpPr>
        <p:spPr bwMode="auto">
          <a:xfrm flipV="1">
            <a:off x="3782588" y="4035642"/>
            <a:ext cx="9794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4" name="Line 61"/>
          <p:cNvSpPr>
            <a:spLocks noChangeShapeType="1"/>
          </p:cNvSpPr>
          <p:nvPr/>
        </p:nvSpPr>
        <p:spPr bwMode="auto">
          <a:xfrm flipH="1">
            <a:off x="3933400" y="3573680"/>
            <a:ext cx="376238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5" name="Line 62"/>
          <p:cNvSpPr>
            <a:spLocks noChangeShapeType="1"/>
          </p:cNvSpPr>
          <p:nvPr/>
        </p:nvSpPr>
        <p:spPr bwMode="auto">
          <a:xfrm>
            <a:off x="3782588" y="4035642"/>
            <a:ext cx="75247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6" name="Line 63"/>
          <p:cNvSpPr>
            <a:spLocks noChangeShapeType="1"/>
          </p:cNvSpPr>
          <p:nvPr/>
        </p:nvSpPr>
        <p:spPr bwMode="auto">
          <a:xfrm>
            <a:off x="4235025" y="3573680"/>
            <a:ext cx="300038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57" name="Rectangle 64"/>
          <p:cNvSpPr>
            <a:spLocks noChangeArrowheads="1"/>
          </p:cNvSpPr>
          <p:nvPr/>
        </p:nvSpPr>
        <p:spPr bwMode="auto">
          <a:xfrm>
            <a:off x="3842913" y="4511892"/>
            <a:ext cx="246062" cy="250825"/>
          </a:xfrm>
          <a:prstGeom prst="rect">
            <a:avLst/>
          </a:prstGeom>
          <a:solidFill>
            <a:srgbClr val="99CCFF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58" name="Freeform 65"/>
          <p:cNvSpPr>
            <a:spLocks/>
          </p:cNvSpPr>
          <p:nvPr/>
        </p:nvSpPr>
        <p:spPr bwMode="auto">
          <a:xfrm>
            <a:off x="4100088" y="3497480"/>
            <a:ext cx="344487" cy="350837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59" name="Oval 66"/>
          <p:cNvSpPr>
            <a:spLocks noChangeArrowheads="1"/>
          </p:cNvSpPr>
          <p:nvPr/>
        </p:nvSpPr>
        <p:spPr bwMode="auto">
          <a:xfrm>
            <a:off x="3631775" y="3880067"/>
            <a:ext cx="309563" cy="315913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0" name="Freeform 67"/>
          <p:cNvSpPr>
            <a:spLocks/>
          </p:cNvSpPr>
          <p:nvPr/>
        </p:nvSpPr>
        <p:spPr bwMode="auto">
          <a:xfrm>
            <a:off x="4419175" y="4467442"/>
            <a:ext cx="293688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1" name="Freeform 68"/>
          <p:cNvSpPr>
            <a:spLocks/>
          </p:cNvSpPr>
          <p:nvPr/>
        </p:nvSpPr>
        <p:spPr bwMode="auto">
          <a:xfrm>
            <a:off x="4601738" y="3872130"/>
            <a:ext cx="287337" cy="277812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2" name="Freeform 69"/>
          <p:cNvSpPr>
            <a:spLocks/>
          </p:cNvSpPr>
          <p:nvPr/>
        </p:nvSpPr>
        <p:spPr bwMode="auto">
          <a:xfrm>
            <a:off x="5863800" y="2330667"/>
            <a:ext cx="9525" cy="7938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3" name="Freeform 70"/>
          <p:cNvSpPr>
            <a:spLocks/>
          </p:cNvSpPr>
          <p:nvPr/>
        </p:nvSpPr>
        <p:spPr bwMode="auto">
          <a:xfrm>
            <a:off x="6374975" y="1951255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4" name="Freeform 71"/>
          <p:cNvSpPr>
            <a:spLocks/>
          </p:cNvSpPr>
          <p:nvPr/>
        </p:nvSpPr>
        <p:spPr bwMode="auto">
          <a:xfrm>
            <a:off x="6881388" y="2330667"/>
            <a:ext cx="9525" cy="7938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5" name="Freeform 72"/>
          <p:cNvSpPr>
            <a:spLocks/>
          </p:cNvSpPr>
          <p:nvPr/>
        </p:nvSpPr>
        <p:spPr bwMode="auto">
          <a:xfrm>
            <a:off x="6687713" y="2938680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6" name="Freeform 73"/>
          <p:cNvSpPr>
            <a:spLocks/>
          </p:cNvSpPr>
          <p:nvPr/>
        </p:nvSpPr>
        <p:spPr bwMode="auto">
          <a:xfrm>
            <a:off x="6060650" y="2938680"/>
            <a:ext cx="7938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67" name="Line 74"/>
          <p:cNvSpPr>
            <a:spLocks noChangeShapeType="1"/>
          </p:cNvSpPr>
          <p:nvPr/>
        </p:nvSpPr>
        <p:spPr bwMode="auto">
          <a:xfrm flipV="1">
            <a:off x="6105100" y="2292567"/>
            <a:ext cx="752475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68" name="Line 75"/>
          <p:cNvSpPr>
            <a:spLocks noChangeShapeType="1"/>
          </p:cNvSpPr>
          <p:nvPr/>
        </p:nvSpPr>
        <p:spPr bwMode="auto">
          <a:xfrm flipV="1">
            <a:off x="6117800" y="2959317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69" name="Line 76"/>
          <p:cNvSpPr>
            <a:spLocks noChangeShapeType="1"/>
          </p:cNvSpPr>
          <p:nvPr/>
        </p:nvSpPr>
        <p:spPr bwMode="auto">
          <a:xfrm flipH="1" flipV="1">
            <a:off x="5890788" y="2421155"/>
            <a:ext cx="150812" cy="5381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0" name="Line 77"/>
          <p:cNvSpPr>
            <a:spLocks noChangeShapeType="1"/>
          </p:cNvSpPr>
          <p:nvPr/>
        </p:nvSpPr>
        <p:spPr bwMode="auto">
          <a:xfrm flipV="1">
            <a:off x="6644850" y="2344955"/>
            <a:ext cx="225425" cy="6143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1" name="Line 78"/>
          <p:cNvSpPr>
            <a:spLocks noChangeShapeType="1"/>
          </p:cNvSpPr>
          <p:nvPr/>
        </p:nvSpPr>
        <p:spPr bwMode="auto">
          <a:xfrm flipV="1">
            <a:off x="5890788" y="1960780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2" name="Line 79"/>
          <p:cNvSpPr>
            <a:spLocks noChangeShapeType="1"/>
          </p:cNvSpPr>
          <p:nvPr/>
        </p:nvSpPr>
        <p:spPr bwMode="auto">
          <a:xfrm>
            <a:off x="6417838" y="1960780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3" name="Line 80"/>
          <p:cNvSpPr>
            <a:spLocks noChangeShapeType="1"/>
          </p:cNvSpPr>
          <p:nvPr/>
        </p:nvSpPr>
        <p:spPr bwMode="auto">
          <a:xfrm flipV="1">
            <a:off x="5890788" y="2344955"/>
            <a:ext cx="9794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4" name="Line 81"/>
          <p:cNvSpPr>
            <a:spLocks noChangeShapeType="1"/>
          </p:cNvSpPr>
          <p:nvPr/>
        </p:nvSpPr>
        <p:spPr bwMode="auto">
          <a:xfrm flipH="1">
            <a:off x="6041600" y="1882992"/>
            <a:ext cx="376238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5" name="Line 82"/>
          <p:cNvSpPr>
            <a:spLocks noChangeShapeType="1"/>
          </p:cNvSpPr>
          <p:nvPr/>
        </p:nvSpPr>
        <p:spPr bwMode="auto">
          <a:xfrm>
            <a:off x="5890788" y="2344955"/>
            <a:ext cx="754062" cy="6143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6" name="Line 83"/>
          <p:cNvSpPr>
            <a:spLocks noChangeShapeType="1"/>
          </p:cNvSpPr>
          <p:nvPr/>
        </p:nvSpPr>
        <p:spPr bwMode="auto">
          <a:xfrm>
            <a:off x="6343225" y="1882992"/>
            <a:ext cx="301625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77" name="Rectangle 84"/>
          <p:cNvSpPr>
            <a:spLocks noChangeArrowheads="1"/>
          </p:cNvSpPr>
          <p:nvPr/>
        </p:nvSpPr>
        <p:spPr bwMode="auto">
          <a:xfrm>
            <a:off x="5952700" y="2821205"/>
            <a:ext cx="244475" cy="250825"/>
          </a:xfrm>
          <a:prstGeom prst="rect">
            <a:avLst/>
          </a:prstGeom>
          <a:solidFill>
            <a:srgbClr val="99CCFF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78" name="Freeform 85"/>
          <p:cNvSpPr>
            <a:spLocks/>
          </p:cNvSpPr>
          <p:nvPr/>
        </p:nvSpPr>
        <p:spPr bwMode="auto">
          <a:xfrm>
            <a:off x="6208288" y="1806792"/>
            <a:ext cx="344487" cy="350838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79" name="Oval 86"/>
          <p:cNvSpPr>
            <a:spLocks noChangeArrowheads="1"/>
          </p:cNvSpPr>
          <p:nvPr/>
        </p:nvSpPr>
        <p:spPr bwMode="auto">
          <a:xfrm>
            <a:off x="5739975" y="2189380"/>
            <a:ext cx="309563" cy="315912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0" name="Freeform 87"/>
          <p:cNvSpPr>
            <a:spLocks/>
          </p:cNvSpPr>
          <p:nvPr/>
        </p:nvSpPr>
        <p:spPr bwMode="auto">
          <a:xfrm>
            <a:off x="6528963" y="2776755"/>
            <a:ext cx="292100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1" name="Freeform 88"/>
          <p:cNvSpPr>
            <a:spLocks/>
          </p:cNvSpPr>
          <p:nvPr/>
        </p:nvSpPr>
        <p:spPr bwMode="auto">
          <a:xfrm>
            <a:off x="6709938" y="2181442"/>
            <a:ext cx="287337" cy="277813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2" name="Freeform 89"/>
          <p:cNvSpPr>
            <a:spLocks/>
          </p:cNvSpPr>
          <p:nvPr/>
        </p:nvSpPr>
        <p:spPr bwMode="auto">
          <a:xfrm>
            <a:off x="7897388" y="2945030"/>
            <a:ext cx="9525" cy="7937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3" name="Freeform 90"/>
          <p:cNvSpPr>
            <a:spLocks/>
          </p:cNvSpPr>
          <p:nvPr/>
        </p:nvSpPr>
        <p:spPr bwMode="auto">
          <a:xfrm>
            <a:off x="8408563" y="2565617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4" name="Freeform 91"/>
          <p:cNvSpPr>
            <a:spLocks/>
          </p:cNvSpPr>
          <p:nvPr/>
        </p:nvSpPr>
        <p:spPr bwMode="auto">
          <a:xfrm>
            <a:off x="8914975" y="2945030"/>
            <a:ext cx="9525" cy="7937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5" name="Freeform 92"/>
          <p:cNvSpPr>
            <a:spLocks/>
          </p:cNvSpPr>
          <p:nvPr/>
        </p:nvSpPr>
        <p:spPr bwMode="auto">
          <a:xfrm>
            <a:off x="8721300" y="3553042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6" name="Freeform 93"/>
          <p:cNvSpPr>
            <a:spLocks/>
          </p:cNvSpPr>
          <p:nvPr/>
        </p:nvSpPr>
        <p:spPr bwMode="auto">
          <a:xfrm>
            <a:off x="8094238" y="3553042"/>
            <a:ext cx="7937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87" name="Line 94"/>
          <p:cNvSpPr>
            <a:spLocks noChangeShapeType="1"/>
          </p:cNvSpPr>
          <p:nvPr/>
        </p:nvSpPr>
        <p:spPr bwMode="auto">
          <a:xfrm flipV="1">
            <a:off x="8151388" y="2883117"/>
            <a:ext cx="75247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88" name="Line 95"/>
          <p:cNvSpPr>
            <a:spLocks noChangeShapeType="1"/>
          </p:cNvSpPr>
          <p:nvPr/>
        </p:nvSpPr>
        <p:spPr bwMode="auto">
          <a:xfrm flipV="1">
            <a:off x="8151388" y="3573680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89" name="Line 96"/>
          <p:cNvSpPr>
            <a:spLocks noChangeShapeType="1"/>
          </p:cNvSpPr>
          <p:nvPr/>
        </p:nvSpPr>
        <p:spPr bwMode="auto">
          <a:xfrm flipH="1" flipV="1">
            <a:off x="7924375" y="3037105"/>
            <a:ext cx="150813" cy="5365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0" name="Line 97"/>
          <p:cNvSpPr>
            <a:spLocks noChangeShapeType="1"/>
          </p:cNvSpPr>
          <p:nvPr/>
        </p:nvSpPr>
        <p:spPr bwMode="auto">
          <a:xfrm flipV="1">
            <a:off x="8678438" y="2959317"/>
            <a:ext cx="22542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1" name="Line 98"/>
          <p:cNvSpPr>
            <a:spLocks noChangeShapeType="1"/>
          </p:cNvSpPr>
          <p:nvPr/>
        </p:nvSpPr>
        <p:spPr bwMode="auto">
          <a:xfrm flipV="1">
            <a:off x="7924375" y="2575142"/>
            <a:ext cx="452438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2" name="Line 99"/>
          <p:cNvSpPr>
            <a:spLocks noChangeShapeType="1"/>
          </p:cNvSpPr>
          <p:nvPr/>
        </p:nvSpPr>
        <p:spPr bwMode="auto">
          <a:xfrm>
            <a:off x="8451425" y="2575142"/>
            <a:ext cx="452438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3" name="Line 100"/>
          <p:cNvSpPr>
            <a:spLocks noChangeShapeType="1"/>
          </p:cNvSpPr>
          <p:nvPr/>
        </p:nvSpPr>
        <p:spPr bwMode="auto">
          <a:xfrm flipV="1">
            <a:off x="7924375" y="2959317"/>
            <a:ext cx="9794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4" name="Line 101"/>
          <p:cNvSpPr>
            <a:spLocks noChangeShapeType="1"/>
          </p:cNvSpPr>
          <p:nvPr/>
        </p:nvSpPr>
        <p:spPr bwMode="auto">
          <a:xfrm flipH="1">
            <a:off x="8075188" y="2498942"/>
            <a:ext cx="376237" cy="10747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5" name="Line 102"/>
          <p:cNvSpPr>
            <a:spLocks noChangeShapeType="1"/>
          </p:cNvSpPr>
          <p:nvPr/>
        </p:nvSpPr>
        <p:spPr bwMode="auto">
          <a:xfrm>
            <a:off x="7924375" y="2959317"/>
            <a:ext cx="754063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6" name="Line 103"/>
          <p:cNvSpPr>
            <a:spLocks noChangeShapeType="1"/>
          </p:cNvSpPr>
          <p:nvPr/>
        </p:nvSpPr>
        <p:spPr bwMode="auto">
          <a:xfrm>
            <a:off x="8376813" y="2498942"/>
            <a:ext cx="301625" cy="10747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297" name="Rectangle 104"/>
          <p:cNvSpPr>
            <a:spLocks noChangeArrowheads="1"/>
          </p:cNvSpPr>
          <p:nvPr/>
        </p:nvSpPr>
        <p:spPr bwMode="auto">
          <a:xfrm>
            <a:off x="7986288" y="3437155"/>
            <a:ext cx="244475" cy="249237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98" name="Freeform 105"/>
          <p:cNvSpPr>
            <a:spLocks/>
          </p:cNvSpPr>
          <p:nvPr/>
        </p:nvSpPr>
        <p:spPr bwMode="auto">
          <a:xfrm>
            <a:off x="8241875" y="2421155"/>
            <a:ext cx="344488" cy="350837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99" name="Oval 106"/>
          <p:cNvSpPr>
            <a:spLocks noChangeArrowheads="1"/>
          </p:cNvSpPr>
          <p:nvPr/>
        </p:nvSpPr>
        <p:spPr bwMode="auto">
          <a:xfrm>
            <a:off x="7773563" y="2803742"/>
            <a:ext cx="309562" cy="315913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0" name="Freeform 107"/>
          <p:cNvSpPr>
            <a:spLocks/>
          </p:cNvSpPr>
          <p:nvPr/>
        </p:nvSpPr>
        <p:spPr bwMode="auto">
          <a:xfrm>
            <a:off x="8562550" y="3391117"/>
            <a:ext cx="292100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1" name="Freeform 108"/>
          <p:cNvSpPr>
            <a:spLocks/>
          </p:cNvSpPr>
          <p:nvPr/>
        </p:nvSpPr>
        <p:spPr bwMode="auto">
          <a:xfrm>
            <a:off x="8743525" y="2795805"/>
            <a:ext cx="287338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2" name="Freeform 109"/>
          <p:cNvSpPr>
            <a:spLocks/>
          </p:cNvSpPr>
          <p:nvPr/>
        </p:nvSpPr>
        <p:spPr bwMode="auto">
          <a:xfrm>
            <a:off x="7748163" y="4481730"/>
            <a:ext cx="9525" cy="7937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3" name="Freeform 110"/>
          <p:cNvSpPr>
            <a:spLocks/>
          </p:cNvSpPr>
          <p:nvPr/>
        </p:nvSpPr>
        <p:spPr bwMode="auto">
          <a:xfrm>
            <a:off x="8257750" y="4102317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4" name="Freeform 111"/>
          <p:cNvSpPr>
            <a:spLocks/>
          </p:cNvSpPr>
          <p:nvPr/>
        </p:nvSpPr>
        <p:spPr bwMode="auto">
          <a:xfrm>
            <a:off x="8764163" y="4481730"/>
            <a:ext cx="9525" cy="7937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5" name="Freeform 112"/>
          <p:cNvSpPr>
            <a:spLocks/>
          </p:cNvSpPr>
          <p:nvPr/>
        </p:nvSpPr>
        <p:spPr bwMode="auto">
          <a:xfrm>
            <a:off x="8570488" y="5091330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6" name="Freeform 113"/>
          <p:cNvSpPr>
            <a:spLocks/>
          </p:cNvSpPr>
          <p:nvPr/>
        </p:nvSpPr>
        <p:spPr bwMode="auto">
          <a:xfrm>
            <a:off x="7943425" y="5091330"/>
            <a:ext cx="7938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07" name="Line 114"/>
          <p:cNvSpPr>
            <a:spLocks noChangeShapeType="1"/>
          </p:cNvSpPr>
          <p:nvPr/>
        </p:nvSpPr>
        <p:spPr bwMode="auto">
          <a:xfrm flipV="1">
            <a:off x="8000575" y="4419817"/>
            <a:ext cx="75247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08" name="Line 115"/>
          <p:cNvSpPr>
            <a:spLocks noChangeShapeType="1"/>
          </p:cNvSpPr>
          <p:nvPr/>
        </p:nvSpPr>
        <p:spPr bwMode="auto">
          <a:xfrm flipV="1">
            <a:off x="8000575" y="5111967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09" name="Line 116"/>
          <p:cNvSpPr>
            <a:spLocks noChangeShapeType="1"/>
          </p:cNvSpPr>
          <p:nvPr/>
        </p:nvSpPr>
        <p:spPr bwMode="auto">
          <a:xfrm flipH="1" flipV="1">
            <a:off x="7773563" y="4573805"/>
            <a:ext cx="150812" cy="5381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0" name="Line 117"/>
          <p:cNvSpPr>
            <a:spLocks noChangeShapeType="1"/>
          </p:cNvSpPr>
          <p:nvPr/>
        </p:nvSpPr>
        <p:spPr bwMode="auto">
          <a:xfrm flipV="1">
            <a:off x="8527625" y="4496017"/>
            <a:ext cx="225425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1" name="Line 118"/>
          <p:cNvSpPr>
            <a:spLocks noChangeShapeType="1"/>
          </p:cNvSpPr>
          <p:nvPr/>
        </p:nvSpPr>
        <p:spPr bwMode="auto">
          <a:xfrm flipV="1">
            <a:off x="7773563" y="4111842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2" name="Line 119"/>
          <p:cNvSpPr>
            <a:spLocks noChangeShapeType="1"/>
          </p:cNvSpPr>
          <p:nvPr/>
        </p:nvSpPr>
        <p:spPr bwMode="auto">
          <a:xfrm>
            <a:off x="8300613" y="4111842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3" name="Line 120"/>
          <p:cNvSpPr>
            <a:spLocks noChangeShapeType="1"/>
          </p:cNvSpPr>
          <p:nvPr/>
        </p:nvSpPr>
        <p:spPr bwMode="auto">
          <a:xfrm flipV="1">
            <a:off x="7773563" y="4496017"/>
            <a:ext cx="9794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4" name="Line 121"/>
          <p:cNvSpPr>
            <a:spLocks noChangeShapeType="1"/>
          </p:cNvSpPr>
          <p:nvPr/>
        </p:nvSpPr>
        <p:spPr bwMode="auto">
          <a:xfrm flipH="1">
            <a:off x="7924375" y="4035642"/>
            <a:ext cx="376238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5" name="Line 122"/>
          <p:cNvSpPr>
            <a:spLocks noChangeShapeType="1"/>
          </p:cNvSpPr>
          <p:nvPr/>
        </p:nvSpPr>
        <p:spPr bwMode="auto">
          <a:xfrm>
            <a:off x="7773563" y="4496017"/>
            <a:ext cx="754062" cy="6159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6" name="Line 123"/>
          <p:cNvSpPr>
            <a:spLocks noChangeShapeType="1"/>
          </p:cNvSpPr>
          <p:nvPr/>
        </p:nvSpPr>
        <p:spPr bwMode="auto">
          <a:xfrm>
            <a:off x="8226000" y="4035642"/>
            <a:ext cx="301625" cy="10763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17" name="Rectangle 124"/>
          <p:cNvSpPr>
            <a:spLocks noChangeArrowheads="1"/>
          </p:cNvSpPr>
          <p:nvPr/>
        </p:nvSpPr>
        <p:spPr bwMode="auto">
          <a:xfrm>
            <a:off x="7835475" y="4973855"/>
            <a:ext cx="244475" cy="249237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18" name="Freeform 125"/>
          <p:cNvSpPr>
            <a:spLocks/>
          </p:cNvSpPr>
          <p:nvPr/>
        </p:nvSpPr>
        <p:spPr bwMode="auto">
          <a:xfrm>
            <a:off x="8091063" y="3957855"/>
            <a:ext cx="344487" cy="350837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19" name="Oval 126"/>
          <p:cNvSpPr>
            <a:spLocks noChangeArrowheads="1"/>
          </p:cNvSpPr>
          <p:nvPr/>
        </p:nvSpPr>
        <p:spPr bwMode="auto">
          <a:xfrm>
            <a:off x="7622750" y="4342030"/>
            <a:ext cx="309563" cy="314325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0" name="Freeform 127"/>
          <p:cNvSpPr>
            <a:spLocks/>
          </p:cNvSpPr>
          <p:nvPr/>
        </p:nvSpPr>
        <p:spPr bwMode="auto">
          <a:xfrm>
            <a:off x="8411738" y="4929405"/>
            <a:ext cx="292100" cy="258762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1" name="Freeform 128"/>
          <p:cNvSpPr>
            <a:spLocks/>
          </p:cNvSpPr>
          <p:nvPr/>
        </p:nvSpPr>
        <p:spPr bwMode="auto">
          <a:xfrm>
            <a:off x="8592713" y="4332505"/>
            <a:ext cx="287337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2" name="Freeform 129"/>
          <p:cNvSpPr>
            <a:spLocks/>
          </p:cNvSpPr>
          <p:nvPr/>
        </p:nvSpPr>
        <p:spPr bwMode="auto">
          <a:xfrm>
            <a:off x="6467050" y="5716805"/>
            <a:ext cx="9525" cy="7937"/>
          </a:xfrm>
          <a:custGeom>
            <a:avLst/>
            <a:gdLst>
              <a:gd name="T0" fmla="*/ 2 w 12"/>
              <a:gd name="T1" fmla="*/ 7 h 9"/>
              <a:gd name="T2" fmla="*/ 0 w 12"/>
              <a:gd name="T3" fmla="*/ 3 h 9"/>
              <a:gd name="T4" fmla="*/ 3 w 12"/>
              <a:gd name="T5" fmla="*/ 0 h 9"/>
              <a:gd name="T6" fmla="*/ 11 w 12"/>
              <a:gd name="T7" fmla="*/ 9 h 9"/>
              <a:gd name="T8" fmla="*/ 12 w 12"/>
              <a:gd name="T9" fmla="*/ 3 h 9"/>
              <a:gd name="T10" fmla="*/ 2 w 12"/>
              <a:gd name="T11" fmla="*/ 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9"/>
              <a:gd name="T20" fmla="*/ 12 w 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9">
                <a:moveTo>
                  <a:pt x="2" y="7"/>
                </a:moveTo>
                <a:lnTo>
                  <a:pt x="0" y="3"/>
                </a:lnTo>
                <a:lnTo>
                  <a:pt x="3" y="0"/>
                </a:lnTo>
                <a:lnTo>
                  <a:pt x="11" y="9"/>
                </a:lnTo>
                <a:lnTo>
                  <a:pt x="12" y="3"/>
                </a:lnTo>
                <a:lnTo>
                  <a:pt x="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3" name="Freeform 130"/>
          <p:cNvSpPr>
            <a:spLocks/>
          </p:cNvSpPr>
          <p:nvPr/>
        </p:nvSpPr>
        <p:spPr bwMode="auto">
          <a:xfrm>
            <a:off x="6976638" y="5337392"/>
            <a:ext cx="6350" cy="9525"/>
          </a:xfrm>
          <a:custGeom>
            <a:avLst/>
            <a:gdLst>
              <a:gd name="T0" fmla="*/ 0 w 7"/>
              <a:gd name="T1" fmla="*/ 3 h 12"/>
              <a:gd name="T2" fmla="*/ 3 w 7"/>
              <a:gd name="T3" fmla="*/ 0 h 12"/>
              <a:gd name="T4" fmla="*/ 7 w 7"/>
              <a:gd name="T5" fmla="*/ 3 h 12"/>
              <a:gd name="T6" fmla="*/ 0 w 7"/>
              <a:gd name="T7" fmla="*/ 12 h 12"/>
              <a:gd name="T8" fmla="*/ 7 w 7"/>
              <a:gd name="T9" fmla="*/ 12 h 12"/>
              <a:gd name="T10" fmla="*/ 0 w 7"/>
              <a:gd name="T11" fmla="*/ 3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2"/>
              <a:gd name="T20" fmla="*/ 7 w 7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2">
                <a:moveTo>
                  <a:pt x="0" y="3"/>
                </a:moveTo>
                <a:lnTo>
                  <a:pt x="3" y="0"/>
                </a:lnTo>
                <a:lnTo>
                  <a:pt x="7" y="3"/>
                </a:lnTo>
                <a:lnTo>
                  <a:pt x="0" y="12"/>
                </a:lnTo>
                <a:lnTo>
                  <a:pt x="7" y="12"/>
                </a:lnTo>
                <a:lnTo>
                  <a:pt x="0" y="3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4" name="Freeform 131"/>
          <p:cNvSpPr>
            <a:spLocks/>
          </p:cNvSpPr>
          <p:nvPr/>
        </p:nvSpPr>
        <p:spPr bwMode="auto">
          <a:xfrm>
            <a:off x="7484638" y="5716805"/>
            <a:ext cx="7937" cy="7937"/>
          </a:xfrm>
          <a:custGeom>
            <a:avLst/>
            <a:gdLst>
              <a:gd name="T0" fmla="*/ 9 w 14"/>
              <a:gd name="T1" fmla="*/ 0 h 9"/>
              <a:gd name="T2" fmla="*/ 14 w 14"/>
              <a:gd name="T3" fmla="*/ 3 h 9"/>
              <a:gd name="T4" fmla="*/ 12 w 14"/>
              <a:gd name="T5" fmla="*/ 6 h 9"/>
              <a:gd name="T6" fmla="*/ 0 w 14"/>
              <a:gd name="T7" fmla="*/ 3 h 9"/>
              <a:gd name="T8" fmla="*/ 2 w 14"/>
              <a:gd name="T9" fmla="*/ 9 h 9"/>
              <a:gd name="T10" fmla="*/ 9 w 14"/>
              <a:gd name="T11" fmla="*/ 0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9"/>
              <a:gd name="T20" fmla="*/ 14 w 14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9">
                <a:moveTo>
                  <a:pt x="9" y="0"/>
                </a:moveTo>
                <a:lnTo>
                  <a:pt x="14" y="3"/>
                </a:lnTo>
                <a:lnTo>
                  <a:pt x="12" y="6"/>
                </a:lnTo>
                <a:lnTo>
                  <a:pt x="0" y="3"/>
                </a:lnTo>
                <a:lnTo>
                  <a:pt x="2" y="9"/>
                </a:lnTo>
                <a:lnTo>
                  <a:pt x="9" y="0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5" name="Freeform 132"/>
          <p:cNvSpPr>
            <a:spLocks/>
          </p:cNvSpPr>
          <p:nvPr/>
        </p:nvSpPr>
        <p:spPr bwMode="auto">
          <a:xfrm>
            <a:off x="7290963" y="6324817"/>
            <a:ext cx="9525" cy="9525"/>
          </a:xfrm>
          <a:custGeom>
            <a:avLst/>
            <a:gdLst>
              <a:gd name="T0" fmla="*/ 12 w 12"/>
              <a:gd name="T1" fmla="*/ 7 h 11"/>
              <a:gd name="T2" fmla="*/ 12 w 12"/>
              <a:gd name="T3" fmla="*/ 11 h 11"/>
              <a:gd name="T4" fmla="*/ 6 w 12"/>
              <a:gd name="T5" fmla="*/ 11 h 11"/>
              <a:gd name="T6" fmla="*/ 6 w 12"/>
              <a:gd name="T7" fmla="*/ 0 h 11"/>
              <a:gd name="T8" fmla="*/ 0 w 12"/>
              <a:gd name="T9" fmla="*/ 4 h 11"/>
              <a:gd name="T10" fmla="*/ 12 w 12"/>
              <a:gd name="T11" fmla="*/ 7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1"/>
              <a:gd name="T20" fmla="*/ 12 w 12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1">
                <a:moveTo>
                  <a:pt x="12" y="7"/>
                </a:moveTo>
                <a:lnTo>
                  <a:pt x="12" y="11"/>
                </a:lnTo>
                <a:lnTo>
                  <a:pt x="6" y="11"/>
                </a:lnTo>
                <a:lnTo>
                  <a:pt x="6" y="0"/>
                </a:lnTo>
                <a:lnTo>
                  <a:pt x="0" y="4"/>
                </a:lnTo>
                <a:lnTo>
                  <a:pt x="12" y="7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6" name="Freeform 133"/>
          <p:cNvSpPr>
            <a:spLocks/>
          </p:cNvSpPr>
          <p:nvPr/>
        </p:nvSpPr>
        <p:spPr bwMode="auto">
          <a:xfrm>
            <a:off x="6663900" y="6324817"/>
            <a:ext cx="7938" cy="9525"/>
          </a:xfrm>
          <a:custGeom>
            <a:avLst/>
            <a:gdLst>
              <a:gd name="T0" fmla="*/ 6 w 10"/>
              <a:gd name="T1" fmla="*/ 11 h 11"/>
              <a:gd name="T2" fmla="*/ 2 w 10"/>
              <a:gd name="T3" fmla="*/ 11 h 11"/>
              <a:gd name="T4" fmla="*/ 0 w 10"/>
              <a:gd name="T5" fmla="*/ 9 h 11"/>
              <a:gd name="T6" fmla="*/ 10 w 10"/>
              <a:gd name="T7" fmla="*/ 4 h 11"/>
              <a:gd name="T8" fmla="*/ 6 w 10"/>
              <a:gd name="T9" fmla="*/ 0 h 11"/>
              <a:gd name="T10" fmla="*/ 6 w 10"/>
              <a:gd name="T11" fmla="*/ 11 h 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1"/>
              <a:gd name="T20" fmla="*/ 10 w 10"/>
              <a:gd name="T21" fmla="*/ 11 h 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1">
                <a:moveTo>
                  <a:pt x="6" y="11"/>
                </a:moveTo>
                <a:lnTo>
                  <a:pt x="2" y="11"/>
                </a:lnTo>
                <a:lnTo>
                  <a:pt x="0" y="9"/>
                </a:lnTo>
                <a:lnTo>
                  <a:pt x="10" y="4"/>
                </a:lnTo>
                <a:lnTo>
                  <a:pt x="6" y="0"/>
                </a:lnTo>
                <a:lnTo>
                  <a:pt x="6" y="11"/>
                </a:lnTo>
                <a:close/>
              </a:path>
            </a:pathLst>
          </a:custGeom>
          <a:solidFill>
            <a:srgbClr val="3366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27" name="Line 134"/>
          <p:cNvSpPr>
            <a:spLocks noChangeShapeType="1"/>
          </p:cNvSpPr>
          <p:nvPr/>
        </p:nvSpPr>
        <p:spPr bwMode="auto">
          <a:xfrm flipV="1">
            <a:off x="6719463" y="5654892"/>
            <a:ext cx="754062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28" name="Line 135"/>
          <p:cNvSpPr>
            <a:spLocks noChangeShapeType="1"/>
          </p:cNvSpPr>
          <p:nvPr/>
        </p:nvSpPr>
        <p:spPr bwMode="auto">
          <a:xfrm flipV="1">
            <a:off x="6719463" y="6345455"/>
            <a:ext cx="52705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29" name="Line 136"/>
          <p:cNvSpPr>
            <a:spLocks noChangeShapeType="1"/>
          </p:cNvSpPr>
          <p:nvPr/>
        </p:nvSpPr>
        <p:spPr bwMode="auto">
          <a:xfrm flipH="1" flipV="1">
            <a:off x="6494038" y="5808880"/>
            <a:ext cx="150812" cy="5365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0" name="Line 137"/>
          <p:cNvSpPr>
            <a:spLocks noChangeShapeType="1"/>
          </p:cNvSpPr>
          <p:nvPr/>
        </p:nvSpPr>
        <p:spPr bwMode="auto">
          <a:xfrm flipV="1">
            <a:off x="7246513" y="5731092"/>
            <a:ext cx="227012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1" name="Line 138"/>
          <p:cNvSpPr>
            <a:spLocks noChangeShapeType="1"/>
          </p:cNvSpPr>
          <p:nvPr/>
        </p:nvSpPr>
        <p:spPr bwMode="auto">
          <a:xfrm flipV="1">
            <a:off x="6494038" y="5346917"/>
            <a:ext cx="450850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2" name="Line 139"/>
          <p:cNvSpPr>
            <a:spLocks noChangeShapeType="1"/>
          </p:cNvSpPr>
          <p:nvPr/>
        </p:nvSpPr>
        <p:spPr bwMode="auto">
          <a:xfrm>
            <a:off x="7021088" y="5346917"/>
            <a:ext cx="452437" cy="384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3" name="Line 140"/>
          <p:cNvSpPr>
            <a:spLocks noChangeShapeType="1"/>
          </p:cNvSpPr>
          <p:nvPr/>
        </p:nvSpPr>
        <p:spPr bwMode="auto">
          <a:xfrm flipV="1">
            <a:off x="6494038" y="5731092"/>
            <a:ext cx="9794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4" name="Line 141"/>
          <p:cNvSpPr>
            <a:spLocks noChangeShapeType="1"/>
          </p:cNvSpPr>
          <p:nvPr/>
        </p:nvSpPr>
        <p:spPr bwMode="auto">
          <a:xfrm flipH="1">
            <a:off x="6644850" y="5496142"/>
            <a:ext cx="376238" cy="10747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5" name="Line 142"/>
          <p:cNvSpPr>
            <a:spLocks noChangeShapeType="1"/>
          </p:cNvSpPr>
          <p:nvPr/>
        </p:nvSpPr>
        <p:spPr bwMode="auto">
          <a:xfrm>
            <a:off x="6494038" y="5731092"/>
            <a:ext cx="752475" cy="6143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6" name="Line 143"/>
          <p:cNvSpPr>
            <a:spLocks noChangeShapeType="1"/>
          </p:cNvSpPr>
          <p:nvPr/>
        </p:nvSpPr>
        <p:spPr bwMode="auto">
          <a:xfrm>
            <a:off x="6944888" y="5496142"/>
            <a:ext cx="301625" cy="10747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8337" name="Freeform 144"/>
          <p:cNvSpPr>
            <a:spLocks/>
          </p:cNvSpPr>
          <p:nvPr/>
        </p:nvSpPr>
        <p:spPr bwMode="auto">
          <a:xfrm>
            <a:off x="6809950" y="5261192"/>
            <a:ext cx="346075" cy="350838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38" name="Oval 145"/>
          <p:cNvSpPr>
            <a:spLocks noChangeArrowheads="1"/>
          </p:cNvSpPr>
          <p:nvPr/>
        </p:nvSpPr>
        <p:spPr bwMode="auto">
          <a:xfrm>
            <a:off x="6343225" y="5418355"/>
            <a:ext cx="309563" cy="315912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39" name="Freeform 146"/>
          <p:cNvSpPr>
            <a:spLocks/>
          </p:cNvSpPr>
          <p:nvPr/>
        </p:nvSpPr>
        <p:spPr bwMode="auto">
          <a:xfrm>
            <a:off x="7130625" y="6231155"/>
            <a:ext cx="293688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0" name="Rectangle 147"/>
          <p:cNvSpPr>
            <a:spLocks noChangeArrowheads="1"/>
          </p:cNvSpPr>
          <p:nvPr/>
        </p:nvSpPr>
        <p:spPr bwMode="auto">
          <a:xfrm>
            <a:off x="5955875" y="2829142"/>
            <a:ext cx="244475" cy="25082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1" name="Freeform 148"/>
          <p:cNvSpPr>
            <a:spLocks/>
          </p:cNvSpPr>
          <p:nvPr/>
        </p:nvSpPr>
        <p:spPr bwMode="auto">
          <a:xfrm>
            <a:off x="6719463" y="2179855"/>
            <a:ext cx="287337" cy="277812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2" name="Oval 149"/>
          <p:cNvSpPr>
            <a:spLocks noChangeArrowheads="1"/>
          </p:cNvSpPr>
          <p:nvPr/>
        </p:nvSpPr>
        <p:spPr bwMode="auto">
          <a:xfrm>
            <a:off x="5727275" y="3946742"/>
            <a:ext cx="309563" cy="31591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3" name="Freeform 150"/>
          <p:cNvSpPr>
            <a:spLocks/>
          </p:cNvSpPr>
          <p:nvPr/>
        </p:nvSpPr>
        <p:spPr bwMode="auto">
          <a:xfrm>
            <a:off x="4008013" y="4611905"/>
            <a:ext cx="1957387" cy="358775"/>
          </a:xfrm>
          <a:custGeom>
            <a:avLst/>
            <a:gdLst>
              <a:gd name="T0" fmla="*/ 1248 w 1248"/>
              <a:gd name="T1" fmla="*/ 72 h 224"/>
              <a:gd name="T2" fmla="*/ 528 w 1248"/>
              <a:gd name="T3" fmla="*/ 216 h 224"/>
              <a:gd name="T4" fmla="*/ 0 w 1248"/>
              <a:gd name="T5" fmla="*/ 24 h 224"/>
              <a:gd name="T6" fmla="*/ 0 60000 65536"/>
              <a:gd name="T7" fmla="*/ 0 60000 65536"/>
              <a:gd name="T8" fmla="*/ 0 60000 65536"/>
              <a:gd name="T9" fmla="*/ 0 w 1248"/>
              <a:gd name="T10" fmla="*/ 0 h 224"/>
              <a:gd name="T11" fmla="*/ 1248 w 1248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224">
                <a:moveTo>
                  <a:pt x="1248" y="72"/>
                </a:moveTo>
                <a:cubicBezTo>
                  <a:pt x="992" y="148"/>
                  <a:pt x="736" y="224"/>
                  <a:pt x="528" y="216"/>
                </a:cubicBezTo>
                <a:cubicBezTo>
                  <a:pt x="320" y="208"/>
                  <a:pt x="200" y="0"/>
                  <a:pt x="0" y="2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344" name="Freeform 151"/>
          <p:cNvSpPr>
            <a:spLocks/>
          </p:cNvSpPr>
          <p:nvPr/>
        </p:nvSpPr>
        <p:spPr bwMode="auto">
          <a:xfrm>
            <a:off x="4158825" y="2292567"/>
            <a:ext cx="1417638" cy="1665288"/>
          </a:xfrm>
          <a:custGeom>
            <a:avLst/>
            <a:gdLst>
              <a:gd name="T0" fmla="*/ 384 w 904"/>
              <a:gd name="T1" fmla="*/ 1040 h 1040"/>
              <a:gd name="T2" fmla="*/ 864 w 904"/>
              <a:gd name="T3" fmla="*/ 560 h 1040"/>
              <a:gd name="T4" fmla="*/ 624 w 904"/>
              <a:gd name="T5" fmla="*/ 80 h 1040"/>
              <a:gd name="T6" fmla="*/ 0 w 904"/>
              <a:gd name="T7" fmla="*/ 80 h 1040"/>
              <a:gd name="T8" fmla="*/ 0 60000 65536"/>
              <a:gd name="T9" fmla="*/ 0 60000 65536"/>
              <a:gd name="T10" fmla="*/ 0 60000 65536"/>
              <a:gd name="T11" fmla="*/ 0 60000 65536"/>
              <a:gd name="T12" fmla="*/ 0 w 904"/>
              <a:gd name="T13" fmla="*/ 0 h 1040"/>
              <a:gd name="T14" fmla="*/ 904 w 904"/>
              <a:gd name="T15" fmla="*/ 1040 h 1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4" h="1040">
                <a:moveTo>
                  <a:pt x="384" y="1040"/>
                </a:moveTo>
                <a:cubicBezTo>
                  <a:pt x="604" y="880"/>
                  <a:pt x="824" y="720"/>
                  <a:pt x="864" y="560"/>
                </a:cubicBezTo>
                <a:cubicBezTo>
                  <a:pt x="904" y="400"/>
                  <a:pt x="768" y="160"/>
                  <a:pt x="624" y="80"/>
                </a:cubicBezTo>
                <a:cubicBezTo>
                  <a:pt x="480" y="0"/>
                  <a:pt x="240" y="40"/>
                  <a:pt x="0" y="8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345" name="Freeform 152"/>
          <p:cNvSpPr>
            <a:spLocks/>
          </p:cNvSpPr>
          <p:nvPr/>
        </p:nvSpPr>
        <p:spPr bwMode="auto">
          <a:xfrm>
            <a:off x="5338338" y="3432392"/>
            <a:ext cx="3703637" cy="3036888"/>
          </a:xfrm>
          <a:custGeom>
            <a:avLst/>
            <a:gdLst>
              <a:gd name="T0" fmla="*/ 448 w 2360"/>
              <a:gd name="T1" fmla="*/ 720 h 1896"/>
              <a:gd name="T2" fmla="*/ 64 w 2360"/>
              <a:gd name="T3" fmla="*/ 1632 h 1896"/>
              <a:gd name="T4" fmla="*/ 832 w 2360"/>
              <a:gd name="T5" fmla="*/ 1872 h 1896"/>
              <a:gd name="T6" fmla="*/ 1360 w 2360"/>
              <a:gd name="T7" fmla="*/ 1488 h 1896"/>
              <a:gd name="T8" fmla="*/ 2224 w 2360"/>
              <a:gd name="T9" fmla="*/ 1248 h 1896"/>
              <a:gd name="T10" fmla="*/ 2176 w 2360"/>
              <a:gd name="T11" fmla="*/ 576 h 1896"/>
              <a:gd name="T12" fmla="*/ 2128 w 2360"/>
              <a:gd name="T13" fmla="*/ 0 h 18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60"/>
              <a:gd name="T22" fmla="*/ 0 h 1896"/>
              <a:gd name="T23" fmla="*/ 2360 w 2360"/>
              <a:gd name="T24" fmla="*/ 1896 h 18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60" h="1896">
                <a:moveTo>
                  <a:pt x="448" y="720"/>
                </a:moveTo>
                <a:cubicBezTo>
                  <a:pt x="224" y="1080"/>
                  <a:pt x="0" y="1440"/>
                  <a:pt x="64" y="1632"/>
                </a:cubicBezTo>
                <a:cubicBezTo>
                  <a:pt x="128" y="1824"/>
                  <a:pt x="616" y="1896"/>
                  <a:pt x="832" y="1872"/>
                </a:cubicBezTo>
                <a:cubicBezTo>
                  <a:pt x="1048" y="1848"/>
                  <a:pt x="1128" y="1592"/>
                  <a:pt x="1360" y="1488"/>
                </a:cubicBezTo>
                <a:cubicBezTo>
                  <a:pt x="1592" y="1384"/>
                  <a:pt x="2088" y="1400"/>
                  <a:pt x="2224" y="1248"/>
                </a:cubicBezTo>
                <a:cubicBezTo>
                  <a:pt x="2360" y="1096"/>
                  <a:pt x="2192" y="784"/>
                  <a:pt x="2176" y="576"/>
                </a:cubicBezTo>
                <a:cubicBezTo>
                  <a:pt x="2160" y="368"/>
                  <a:pt x="2128" y="96"/>
                  <a:pt x="2128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346" name="Freeform 153"/>
          <p:cNvSpPr>
            <a:spLocks/>
          </p:cNvSpPr>
          <p:nvPr/>
        </p:nvSpPr>
        <p:spPr bwMode="auto">
          <a:xfrm>
            <a:off x="5965400" y="2575142"/>
            <a:ext cx="2411413" cy="2151063"/>
          </a:xfrm>
          <a:custGeom>
            <a:avLst/>
            <a:gdLst>
              <a:gd name="T0" fmla="*/ 0 w 1536"/>
              <a:gd name="T1" fmla="*/ 1344 h 1344"/>
              <a:gd name="T2" fmla="*/ 528 w 1536"/>
              <a:gd name="T3" fmla="*/ 960 h 1344"/>
              <a:gd name="T4" fmla="*/ 576 w 1536"/>
              <a:gd name="T5" fmla="*/ 912 h 1344"/>
              <a:gd name="T6" fmla="*/ 1104 w 1536"/>
              <a:gd name="T7" fmla="*/ 816 h 1344"/>
              <a:gd name="T8" fmla="*/ 1104 w 1536"/>
              <a:gd name="T9" fmla="*/ 432 h 1344"/>
              <a:gd name="T10" fmla="*/ 1248 w 1536"/>
              <a:gd name="T11" fmla="*/ 240 h 1344"/>
              <a:gd name="T12" fmla="*/ 1536 w 1536"/>
              <a:gd name="T13" fmla="*/ 0 h 13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36"/>
              <a:gd name="T22" fmla="*/ 0 h 1344"/>
              <a:gd name="T23" fmla="*/ 1536 w 1536"/>
              <a:gd name="T24" fmla="*/ 1344 h 13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36" h="1344">
                <a:moveTo>
                  <a:pt x="0" y="1344"/>
                </a:moveTo>
                <a:cubicBezTo>
                  <a:pt x="216" y="1188"/>
                  <a:pt x="432" y="1032"/>
                  <a:pt x="528" y="960"/>
                </a:cubicBezTo>
                <a:cubicBezTo>
                  <a:pt x="624" y="888"/>
                  <a:pt x="480" y="936"/>
                  <a:pt x="576" y="912"/>
                </a:cubicBezTo>
                <a:cubicBezTo>
                  <a:pt x="672" y="888"/>
                  <a:pt x="1016" y="896"/>
                  <a:pt x="1104" y="816"/>
                </a:cubicBezTo>
                <a:cubicBezTo>
                  <a:pt x="1192" y="736"/>
                  <a:pt x="1080" y="528"/>
                  <a:pt x="1104" y="432"/>
                </a:cubicBezTo>
                <a:cubicBezTo>
                  <a:pt x="1128" y="336"/>
                  <a:pt x="1176" y="312"/>
                  <a:pt x="1248" y="240"/>
                </a:cubicBezTo>
                <a:cubicBezTo>
                  <a:pt x="1320" y="168"/>
                  <a:pt x="1428" y="84"/>
                  <a:pt x="1536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347" name="Oval 154"/>
          <p:cNvSpPr>
            <a:spLocks noChangeArrowheads="1"/>
          </p:cNvSpPr>
          <p:nvPr/>
        </p:nvSpPr>
        <p:spPr bwMode="auto">
          <a:xfrm>
            <a:off x="4000075" y="2263992"/>
            <a:ext cx="309563" cy="31591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8" name="Freeform 155"/>
          <p:cNvSpPr>
            <a:spLocks/>
          </p:cNvSpPr>
          <p:nvPr/>
        </p:nvSpPr>
        <p:spPr bwMode="auto">
          <a:xfrm>
            <a:off x="4970038" y="2256055"/>
            <a:ext cx="287337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49" name="Rectangle 156"/>
          <p:cNvSpPr>
            <a:spLocks noChangeArrowheads="1"/>
          </p:cNvSpPr>
          <p:nvPr/>
        </p:nvSpPr>
        <p:spPr bwMode="auto">
          <a:xfrm>
            <a:off x="3834975" y="4510305"/>
            <a:ext cx="244475" cy="25082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0" name="Freeform 157"/>
          <p:cNvSpPr>
            <a:spLocks/>
          </p:cNvSpPr>
          <p:nvPr/>
        </p:nvSpPr>
        <p:spPr bwMode="auto">
          <a:xfrm>
            <a:off x="8233938" y="2419567"/>
            <a:ext cx="344487" cy="350838"/>
          </a:xfrm>
          <a:custGeom>
            <a:avLst/>
            <a:gdLst>
              <a:gd name="T0" fmla="*/ 221 w 440"/>
              <a:gd name="T1" fmla="*/ 0 h 438"/>
              <a:gd name="T2" fmla="*/ 440 w 440"/>
              <a:gd name="T3" fmla="*/ 219 h 438"/>
              <a:gd name="T4" fmla="*/ 221 w 440"/>
              <a:gd name="T5" fmla="*/ 438 h 438"/>
              <a:gd name="T6" fmla="*/ 0 w 440"/>
              <a:gd name="T7" fmla="*/ 219 h 438"/>
              <a:gd name="T8" fmla="*/ 221 w 440"/>
              <a:gd name="T9" fmla="*/ 0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438"/>
              <a:gd name="T17" fmla="*/ 440 w 440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438">
                <a:moveTo>
                  <a:pt x="221" y="0"/>
                </a:moveTo>
                <a:lnTo>
                  <a:pt x="440" y="219"/>
                </a:lnTo>
                <a:lnTo>
                  <a:pt x="221" y="438"/>
                </a:lnTo>
                <a:lnTo>
                  <a:pt x="0" y="219"/>
                </a:lnTo>
                <a:lnTo>
                  <a:pt x="221" y="0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1" name="Oval 158"/>
          <p:cNvSpPr>
            <a:spLocks noChangeArrowheads="1"/>
          </p:cNvSpPr>
          <p:nvPr/>
        </p:nvSpPr>
        <p:spPr bwMode="auto">
          <a:xfrm>
            <a:off x="7765625" y="2802155"/>
            <a:ext cx="309563" cy="315912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2" name="Freeform 159"/>
          <p:cNvSpPr>
            <a:spLocks/>
          </p:cNvSpPr>
          <p:nvPr/>
        </p:nvSpPr>
        <p:spPr bwMode="auto">
          <a:xfrm>
            <a:off x="8553025" y="3389530"/>
            <a:ext cx="293688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3" name="Freeform 160"/>
          <p:cNvSpPr>
            <a:spLocks/>
          </p:cNvSpPr>
          <p:nvPr/>
        </p:nvSpPr>
        <p:spPr bwMode="auto">
          <a:xfrm>
            <a:off x="8584775" y="4330917"/>
            <a:ext cx="287338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4" name="Rectangle 161"/>
          <p:cNvSpPr>
            <a:spLocks noChangeArrowheads="1"/>
          </p:cNvSpPr>
          <p:nvPr/>
        </p:nvSpPr>
        <p:spPr bwMode="auto">
          <a:xfrm>
            <a:off x="6546425" y="6275605"/>
            <a:ext cx="244475" cy="249237"/>
          </a:xfrm>
          <a:prstGeom prst="rect">
            <a:avLst/>
          </a:prstGeom>
          <a:solidFill>
            <a:schemeClr val="tx1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5" name="Freeform 162"/>
          <p:cNvSpPr>
            <a:spLocks/>
          </p:cNvSpPr>
          <p:nvPr/>
        </p:nvSpPr>
        <p:spPr bwMode="auto">
          <a:xfrm>
            <a:off x="7305250" y="5408830"/>
            <a:ext cx="285750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6" name="Freeform 163"/>
          <p:cNvSpPr>
            <a:spLocks/>
          </p:cNvSpPr>
          <p:nvPr/>
        </p:nvSpPr>
        <p:spPr bwMode="auto">
          <a:xfrm>
            <a:off x="6708350" y="3946742"/>
            <a:ext cx="287338" cy="279400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7" name="Freeform 164"/>
          <p:cNvSpPr>
            <a:spLocks/>
          </p:cNvSpPr>
          <p:nvPr/>
        </p:nvSpPr>
        <p:spPr bwMode="auto">
          <a:xfrm>
            <a:off x="4600150" y="3870542"/>
            <a:ext cx="287338" cy="277813"/>
          </a:xfrm>
          <a:custGeom>
            <a:avLst/>
            <a:gdLst>
              <a:gd name="T0" fmla="*/ 70 w 365"/>
              <a:gd name="T1" fmla="*/ 347 h 347"/>
              <a:gd name="T2" fmla="*/ 0 w 365"/>
              <a:gd name="T3" fmla="*/ 132 h 347"/>
              <a:gd name="T4" fmla="*/ 183 w 365"/>
              <a:gd name="T5" fmla="*/ 0 h 347"/>
              <a:gd name="T6" fmla="*/ 365 w 365"/>
              <a:gd name="T7" fmla="*/ 132 h 347"/>
              <a:gd name="T8" fmla="*/ 295 w 365"/>
              <a:gd name="T9" fmla="*/ 347 h 347"/>
              <a:gd name="T10" fmla="*/ 70 w 365"/>
              <a:gd name="T11" fmla="*/ 347 h 3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5"/>
              <a:gd name="T19" fmla="*/ 0 h 347"/>
              <a:gd name="T20" fmla="*/ 365 w 365"/>
              <a:gd name="T21" fmla="*/ 347 h 3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5" h="347">
                <a:moveTo>
                  <a:pt x="70" y="347"/>
                </a:moveTo>
                <a:lnTo>
                  <a:pt x="0" y="132"/>
                </a:lnTo>
                <a:lnTo>
                  <a:pt x="183" y="0"/>
                </a:lnTo>
                <a:lnTo>
                  <a:pt x="365" y="132"/>
                </a:lnTo>
                <a:lnTo>
                  <a:pt x="295" y="347"/>
                </a:lnTo>
                <a:lnTo>
                  <a:pt x="70" y="347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58" name="Rectangle 165"/>
          <p:cNvSpPr>
            <a:spLocks noChangeArrowheads="1"/>
          </p:cNvSpPr>
          <p:nvPr/>
        </p:nvSpPr>
        <p:spPr bwMode="auto">
          <a:xfrm>
            <a:off x="5803475" y="4457917"/>
            <a:ext cx="527050" cy="538163"/>
          </a:xfrm>
          <a:prstGeom prst="rect">
            <a:avLst/>
          </a:prstGeom>
          <a:noFill/>
          <a:ln w="5715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359" name="Freeform 166"/>
          <p:cNvSpPr>
            <a:spLocks/>
          </p:cNvSpPr>
          <p:nvPr/>
        </p:nvSpPr>
        <p:spPr bwMode="auto">
          <a:xfrm>
            <a:off x="6528963" y="2776755"/>
            <a:ext cx="292100" cy="260350"/>
          </a:xfrm>
          <a:custGeom>
            <a:avLst/>
            <a:gdLst>
              <a:gd name="T0" fmla="*/ 0 w 374"/>
              <a:gd name="T1" fmla="*/ 324 h 324"/>
              <a:gd name="T2" fmla="*/ 188 w 374"/>
              <a:gd name="T3" fmla="*/ 0 h 324"/>
              <a:gd name="T4" fmla="*/ 374 w 374"/>
              <a:gd name="T5" fmla="*/ 324 h 324"/>
              <a:gd name="T6" fmla="*/ 0 w 374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24"/>
              <a:gd name="T14" fmla="*/ 374 w 374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24">
                <a:moveTo>
                  <a:pt x="0" y="324"/>
                </a:moveTo>
                <a:lnTo>
                  <a:pt x="188" y="0"/>
                </a:lnTo>
                <a:lnTo>
                  <a:pt x="374" y="324"/>
                </a:lnTo>
                <a:lnTo>
                  <a:pt x="0" y="324"/>
                </a:lnTo>
                <a:close/>
              </a:path>
            </a:pathLst>
          </a:custGeom>
          <a:solidFill>
            <a:srgbClr val="00CCFF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Solutions</a:t>
            </a:r>
            <a:endParaRPr lang="en-GB" smtClean="0"/>
          </a:p>
        </p:txBody>
      </p:sp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Distributed applications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Internet Web Sites (portals)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Web Services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oData, Json</a:t>
            </a:r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1A556-03A9-4B6A-AD9A-EAF0630A3120}" type="slidenum">
              <a:rPr lang="fr-FR"/>
              <a:pPr>
                <a:defRPr/>
              </a:pPr>
              <a:t>5</a:t>
            </a:fld>
            <a:r>
              <a:rPr lang="fr-FR"/>
              <a:t>.-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993" y="2658494"/>
            <a:ext cx="1927780" cy="1277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398" y="1045924"/>
            <a:ext cx="1476375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13" y="4868391"/>
            <a:ext cx="1152134" cy="1152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36" y="3652447"/>
            <a:ext cx="1046836" cy="1215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Distributed applications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fr-BE" smtClean="0"/>
              <a:t>Client / Server Model</a:t>
            </a:r>
          </a:p>
          <a:p>
            <a:pPr lvl="1" eaLnBrk="1" hangingPunct="1">
              <a:defRPr/>
            </a:pPr>
            <a:r>
              <a:rPr lang="fr-BE" smtClean="0"/>
              <a:t>Not extensible</a:t>
            </a:r>
          </a:p>
          <a:p>
            <a:pPr lvl="1" eaLnBrk="1" hangingPunct="1">
              <a:defRPr/>
            </a:pPr>
            <a:r>
              <a:rPr lang="fr-BE" smtClean="0"/>
              <a:t>Not secure</a:t>
            </a:r>
          </a:p>
          <a:p>
            <a:pPr eaLnBrk="1" hangingPunct="1">
              <a:defRPr/>
            </a:pPr>
            <a:endParaRPr lang="fr-BE" smtClean="0"/>
          </a:p>
          <a:p>
            <a:pPr eaLnBrk="1" hangingPunct="1">
              <a:defRPr/>
            </a:pPr>
            <a:r>
              <a:rPr lang="fr-BE" smtClean="0"/>
              <a:t>Based on distributed object model</a:t>
            </a:r>
          </a:p>
          <a:p>
            <a:pPr lvl="1" eaLnBrk="1" hangingPunct="1">
              <a:defRPr/>
            </a:pPr>
            <a:r>
              <a:rPr lang="en-US" smtClean="0">
                <a:cs typeface="Times New Roman" pitchFamily="18" charset="0"/>
              </a:rPr>
              <a:t>Examples</a:t>
            </a:r>
          </a:p>
          <a:p>
            <a:pPr lvl="2">
              <a:defRPr/>
            </a:pPr>
            <a:r>
              <a:rPr lang="en-US" smtClean="0">
                <a:cs typeface="Times New Roman" pitchFamily="18" charset="0"/>
              </a:rPr>
              <a:t>COM, </a:t>
            </a:r>
            <a:r>
              <a:rPr lang="de-DE" smtClean="0">
                <a:cs typeface="Times New Roman" pitchFamily="18" charset="0"/>
              </a:rPr>
              <a:t>CORBA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de-DE" smtClean="0">
                <a:cs typeface="Times New Roman" pitchFamily="18" charset="0"/>
              </a:rPr>
              <a:t>Java </a:t>
            </a:r>
            <a:r>
              <a:rPr lang="en-US" smtClean="0">
                <a:cs typeface="Times New Roman" pitchFamily="18" charset="0"/>
              </a:rPr>
              <a:t>RMI</a:t>
            </a:r>
            <a:endParaRPr lang="de-DE" smtClean="0">
              <a:cs typeface="Times New Roman" pitchFamily="18" charset="0"/>
            </a:endParaRPr>
          </a:p>
          <a:p>
            <a:pPr lvl="2" eaLnBrk="1" hangingPunct="1">
              <a:defRPr/>
            </a:pPr>
            <a:r>
              <a:rPr lang="de-DE" smtClean="0">
                <a:cs typeface="Times New Roman" pitchFamily="18" charset="0"/>
              </a:rPr>
              <a:t>Not internet based</a:t>
            </a:r>
          </a:p>
          <a:p>
            <a:pPr lvl="2">
              <a:defRPr/>
            </a:pPr>
            <a:r>
              <a:rPr lang="de-DE" smtClean="0">
                <a:cs typeface="Times New Roman" pitchFamily="18" charset="0"/>
              </a:rPr>
              <a:t>Not </a:t>
            </a:r>
            <a:r>
              <a:rPr lang="fr-BE" smtClean="0"/>
              <a:t>interoperable</a:t>
            </a:r>
          </a:p>
          <a:p>
            <a:pPr lvl="2">
              <a:defRPr/>
            </a:pPr>
            <a:r>
              <a:rPr lang="fr-BE" smtClean="0">
                <a:cs typeface="Times New Roman" pitchFamily="18" charset="0"/>
              </a:rPr>
              <a:t>No standards</a:t>
            </a:r>
          </a:p>
          <a:p>
            <a:pPr lvl="2" eaLnBrk="1" hangingPunct="1">
              <a:defRPr/>
            </a:pPr>
            <a:endParaRPr lang="en-GB" smtClean="0"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F2D2D-ED7F-477B-8135-74890095F422}" type="slidenum">
              <a:rPr lang="fr-FR"/>
              <a:pPr>
                <a:defRPr/>
              </a:pPr>
              <a:t>6</a:t>
            </a:fld>
            <a:r>
              <a:rPr lang="fr-FR"/>
              <a:t>.-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139" y="1045924"/>
            <a:ext cx="2952750" cy="228600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184" y="2109788"/>
            <a:ext cx="5398719" cy="3578302"/>
          </a:xfrm>
          <a:prstGeom prst="rect">
            <a:avLst/>
          </a:prstGeom>
        </p:spPr>
      </p:pic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mtClean="0"/>
              <a:t>Portals</a:t>
            </a:r>
            <a:endParaRPr lang="en-GB" smtClean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7CE1B-58A8-466A-B0D7-A8DC2EEE5D55}" type="slidenum">
              <a:rPr lang="fr-FR"/>
              <a:pPr>
                <a:defRPr/>
              </a:pPr>
              <a:t>7</a:t>
            </a:fld>
            <a:r>
              <a:rPr lang="fr-FR"/>
              <a:t>.-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057275" y="2109788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Mail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61963" y="2719388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Calendar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4179888" y="590391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News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588963" y="4608513"/>
            <a:ext cx="1144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Finance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7658100" y="4167188"/>
            <a:ext cx="1185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Weather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7658100" y="2338388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Other </a:t>
            </a:r>
            <a:br>
              <a:rPr lang="en-US" sz="2000">
                <a:solidFill>
                  <a:schemeClr val="tx1"/>
                </a:solidFill>
                <a:latin typeface="Arial" charset="0"/>
              </a:rPr>
            </a:br>
            <a:r>
              <a:rPr lang="en-US" sz="2000">
                <a:solidFill>
                  <a:schemeClr val="tx1"/>
                </a:solidFill>
                <a:latin typeface="Arial" charset="0"/>
              </a:rPr>
              <a:t>Svcs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4271963" y="1581150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Lucida Console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b="1">
                <a:solidFill>
                  <a:schemeClr val="bg2"/>
                </a:solidFill>
                <a:latin typeface="Lucida Console" pitchFamily="49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Ads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Web Services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 programmable application component that is  accessible via standard Internet protocols</a:t>
            </a:r>
          </a:p>
          <a:p>
            <a:pPr lvl="1"/>
            <a:endParaRPr lang="en-US" smtClean="0"/>
          </a:p>
          <a:p>
            <a:pPr lvl="1">
              <a:tabLst>
                <a:tab pos="8432800" algn="r"/>
              </a:tabLst>
            </a:pPr>
            <a:r>
              <a:rPr lang="en-US" smtClean="0"/>
              <a:t>Web Methods	</a:t>
            </a:r>
            <a:r>
              <a:rPr lang="en-US" smtClean="0">
                <a:solidFill>
                  <a:schemeClr val="accent1"/>
                </a:solidFill>
              </a:rPr>
              <a:t>HTTP</a:t>
            </a:r>
            <a:endParaRPr lang="en-US">
              <a:solidFill>
                <a:schemeClr val="accent1"/>
              </a:solidFill>
            </a:endParaRPr>
          </a:p>
          <a:p>
            <a:pPr lvl="1">
              <a:tabLst>
                <a:tab pos="8432800" algn="r"/>
              </a:tabLst>
            </a:pPr>
            <a:endParaRPr lang="en-US" smtClean="0"/>
          </a:p>
          <a:p>
            <a:pPr lvl="1">
              <a:tabLst>
                <a:tab pos="8432800" algn="r"/>
              </a:tabLst>
            </a:pPr>
            <a:r>
              <a:rPr lang="en-US" smtClean="0"/>
              <a:t>Communicate </a:t>
            </a:r>
            <a:r>
              <a:rPr lang="en-US"/>
              <a:t>using open </a:t>
            </a:r>
            <a:r>
              <a:rPr lang="en-US" smtClean="0"/>
              <a:t>protocols	</a:t>
            </a:r>
            <a:r>
              <a:rPr lang="en-US" smtClean="0">
                <a:solidFill>
                  <a:schemeClr val="accent1"/>
                </a:solidFill>
              </a:rPr>
              <a:t>W3C</a:t>
            </a:r>
            <a:endParaRPr lang="en-US">
              <a:solidFill>
                <a:schemeClr val="accent1"/>
              </a:solidFill>
            </a:endParaRPr>
          </a:p>
          <a:p>
            <a:pPr lvl="1">
              <a:tabLst>
                <a:tab pos="8432800" algn="r"/>
              </a:tabLst>
            </a:pPr>
            <a:endParaRPr lang="en-US" smtClean="0"/>
          </a:p>
          <a:p>
            <a:pPr lvl="1">
              <a:tabLst>
                <a:tab pos="8432800" algn="r"/>
              </a:tabLst>
            </a:pPr>
            <a:r>
              <a:rPr lang="en-US" smtClean="0"/>
              <a:t>Self-contained </a:t>
            </a:r>
            <a:r>
              <a:rPr lang="en-US"/>
              <a:t>and </a:t>
            </a:r>
            <a:r>
              <a:rPr lang="en-US" smtClean="0"/>
              <a:t>self-describing	</a:t>
            </a:r>
            <a:r>
              <a:rPr lang="en-US" smtClean="0">
                <a:solidFill>
                  <a:schemeClr val="accent1"/>
                </a:solidFill>
              </a:rPr>
              <a:t>XML</a:t>
            </a:r>
            <a:endParaRPr lang="en-US">
              <a:solidFill>
                <a:schemeClr val="accent1"/>
              </a:solidFill>
            </a:endParaRPr>
          </a:p>
          <a:p>
            <a:pPr lvl="1">
              <a:tabLst>
                <a:tab pos="8432800" algn="r"/>
              </a:tabLst>
            </a:pPr>
            <a:endParaRPr lang="en-US" smtClean="0"/>
          </a:p>
          <a:p>
            <a:pPr lvl="1">
              <a:tabLst>
                <a:tab pos="8432800" algn="r"/>
              </a:tabLst>
            </a:pPr>
            <a:r>
              <a:rPr lang="en-US" smtClean="0"/>
              <a:t>Usable </a:t>
            </a:r>
            <a:r>
              <a:rPr lang="en-US"/>
              <a:t>by other applications	</a:t>
            </a:r>
            <a:r>
              <a:rPr lang="en-US" smtClean="0">
                <a:solidFill>
                  <a:schemeClr val="accent1"/>
                </a:solidFill>
              </a:rPr>
              <a:t>Heterogeneous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2" y="207789"/>
            <a:ext cx="1046836" cy="1215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278557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Architecture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Introduction to Web Services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F7E3-FB66-48BA-99F8-05302A97C917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grpSp>
        <p:nvGrpSpPr>
          <p:cNvPr id="3" name="Group 2"/>
          <p:cNvGrpSpPr/>
          <p:nvPr/>
        </p:nvGrpSpPr>
        <p:grpSpPr>
          <a:xfrm>
            <a:off x="937801" y="1836628"/>
            <a:ext cx="6959708" cy="4309349"/>
            <a:chOff x="937801" y="1836628"/>
            <a:chExt cx="6959708" cy="430934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7912" y="2200275"/>
              <a:ext cx="1252603" cy="125260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Oval Callout 6"/>
            <p:cNvSpPr/>
            <p:nvPr/>
          </p:nvSpPr>
          <p:spPr>
            <a:xfrm>
              <a:off x="1152395" y="4446738"/>
              <a:ext cx="1653435" cy="1014608"/>
            </a:xfrm>
            <a:prstGeom prst="wedgeEllipseCallou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4400" b="0" i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f(x)</a:t>
              </a:r>
              <a:endParaRPr lang="fr-BE" sz="4400" b="0" i="1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141" y="4262073"/>
              <a:ext cx="1883368" cy="151457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3585262" y="1836628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Broker</a:t>
              </a:r>
              <a:endParaRPr lang="fr-BE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37801" y="5776645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Requester</a:t>
              </a:r>
              <a:endParaRPr lang="fr-BE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74914" y="5776645"/>
              <a:ext cx="18774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b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Service Provider</a:t>
              </a:r>
              <a:endParaRPr lang="fr-BE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eft-Right Arrow 14"/>
            <p:cNvSpPr/>
            <p:nvPr/>
          </p:nvSpPr>
          <p:spPr>
            <a:xfrm rot="19264476">
              <a:off x="2521172" y="3746357"/>
              <a:ext cx="1440494" cy="278796"/>
            </a:xfrm>
            <a:prstGeom prst="left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6" name="Right Arrow 15"/>
            <p:cNvSpPr/>
            <p:nvPr/>
          </p:nvSpPr>
          <p:spPr>
            <a:xfrm rot="13385542">
              <a:off x="4968266" y="3783550"/>
              <a:ext cx="1464810" cy="308311"/>
            </a:xfrm>
            <a:prstGeom prst="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1" name="Folded Corner 20"/>
            <p:cNvSpPr/>
            <p:nvPr/>
          </p:nvSpPr>
          <p:spPr>
            <a:xfrm>
              <a:off x="5700671" y="35774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mtClean="0">
                  <a:latin typeface="Arial" pitchFamily="34" charset="0"/>
                  <a:cs typeface="Arial" pitchFamily="34" charset="0"/>
                </a:rPr>
                <a:t>WSDL</a:t>
              </a:r>
              <a:endParaRPr lang="fr-B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olded Corner 21"/>
            <p:cNvSpPr/>
            <p:nvPr/>
          </p:nvSpPr>
          <p:spPr>
            <a:xfrm>
              <a:off x="2303296" y="35774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mtClean="0">
                  <a:latin typeface="Arial" pitchFamily="34" charset="0"/>
                  <a:cs typeface="Arial" pitchFamily="34" charset="0"/>
                </a:rPr>
                <a:t>WSDL</a:t>
              </a:r>
              <a:endParaRPr lang="fr-BE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075507" y="4788697"/>
              <a:ext cx="2865712" cy="672649"/>
              <a:chOff x="3075507" y="4788697"/>
              <a:chExt cx="2865712" cy="672649"/>
            </a:xfrm>
          </p:grpSpPr>
          <p:sp>
            <p:nvSpPr>
              <p:cNvPr id="24" name="Right Arrow 23"/>
              <p:cNvSpPr/>
              <p:nvPr/>
            </p:nvSpPr>
            <p:spPr>
              <a:xfrm rot="10800000">
                <a:off x="3075507" y="5153035"/>
                <a:ext cx="2625164" cy="308311"/>
              </a:xfrm>
              <a:prstGeom prst="rightArrow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5" name="Block Arc 24"/>
              <p:cNvSpPr/>
              <p:nvPr/>
            </p:nvSpPr>
            <p:spPr>
              <a:xfrm rot="5400000">
                <a:off x="5405439" y="4848227"/>
                <a:ext cx="595309" cy="476250"/>
              </a:xfrm>
              <a:prstGeom prst="blockArc">
                <a:avLst>
                  <a:gd name="adj1" fmla="val 10744776"/>
                  <a:gd name="adj2" fmla="val 21544993"/>
                  <a:gd name="adj3" fmla="val 31975"/>
                </a:avLst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334089" y="4788697"/>
                <a:ext cx="369004" cy="152471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sp>
          <p:nvSpPr>
            <p:cNvPr id="23" name="Right Arrow 22"/>
            <p:cNvSpPr/>
            <p:nvPr/>
          </p:nvSpPr>
          <p:spPr>
            <a:xfrm>
              <a:off x="3075507" y="4711048"/>
              <a:ext cx="2479949" cy="308311"/>
            </a:xfrm>
            <a:prstGeom prst="rightArrow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0" name="Folded Corner 29"/>
            <p:cNvSpPr/>
            <p:nvPr/>
          </p:nvSpPr>
          <p:spPr>
            <a:xfrm>
              <a:off x="3724208" y="4801844"/>
              <a:ext cx="1327759" cy="505347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mtClean="0">
                  <a:latin typeface="Arial" pitchFamily="34" charset="0"/>
                  <a:cs typeface="Arial" pitchFamily="34" charset="0"/>
                </a:rPr>
                <a:t>SOAP</a:t>
              </a:r>
              <a:endParaRPr lang="fr-B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Folded Corner 30"/>
            <p:cNvSpPr/>
            <p:nvPr/>
          </p:nvSpPr>
          <p:spPr>
            <a:xfrm>
              <a:off x="5060515" y="2320144"/>
              <a:ext cx="938123" cy="380781"/>
            </a:xfrm>
            <a:prstGeom prst="foldedCorne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mtClean="0">
                  <a:latin typeface="Arial" pitchFamily="34" charset="0"/>
                  <a:cs typeface="Arial" pitchFamily="34" charset="0"/>
                </a:rPr>
                <a:t>UDDI</a:t>
              </a:r>
              <a:endParaRPr lang="fr-B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 rot="16200000">
            <a:off x="8351796" y="5585111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Source: Wikipedia</a:t>
            </a:r>
            <a:endParaRPr lang="fr-BE" sz="1100" b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2" y="207789"/>
            <a:ext cx="1046836" cy="1215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336262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5893</TotalTime>
  <Words>1097</Words>
  <Application>Microsoft Office PowerPoint</Application>
  <PresentationFormat>On-screen Show (4:3)</PresentationFormat>
  <Paragraphs>496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Solstice</vt:lpstr>
      <vt:lpstr>Introduction to Web Services</vt:lpstr>
      <vt:lpstr>Goals</vt:lpstr>
      <vt:lpstr>Agenda</vt:lpstr>
      <vt:lpstr>The business today</vt:lpstr>
      <vt:lpstr>Solutions</vt:lpstr>
      <vt:lpstr>Distributed applications</vt:lpstr>
      <vt:lpstr>Portals</vt:lpstr>
      <vt:lpstr>Web Services</vt:lpstr>
      <vt:lpstr>Architecture</vt:lpstr>
      <vt:lpstr>Example</vt:lpstr>
      <vt:lpstr>Agenda</vt:lpstr>
      <vt:lpstr>XML</vt:lpstr>
      <vt:lpstr>Protocols used</vt:lpstr>
      <vt:lpstr>Architecture</vt:lpstr>
      <vt:lpstr>XML - eXtended Markup Language</vt:lpstr>
      <vt:lpstr>WSDL</vt:lpstr>
      <vt:lpstr>WSDL</vt:lpstr>
      <vt:lpstr>SOAP request and SOAP result</vt:lpstr>
      <vt:lpstr>Security</vt:lpstr>
      <vt:lpstr>Industrial support</vt:lpstr>
      <vt:lpstr>Demonstration</vt:lpstr>
      <vt:lpstr>Agenda</vt:lpstr>
      <vt:lpstr>Web Services since C# 2.0</vt:lpstr>
      <vt:lpstr>Web Services syntax</vt:lpstr>
      <vt:lpstr>Demo</vt:lpstr>
      <vt:lpstr>Web Services since C# 3.0</vt:lpstr>
      <vt:lpstr>WCF syntax</vt:lpstr>
      <vt:lpstr>WCF syntax</vt:lpstr>
      <vt:lpstr>WCF syntax</vt:lpstr>
      <vt:lpstr>Agenda</vt:lpstr>
      <vt:lpstr>Global overview</vt:lpstr>
      <vt:lpstr>Create a Proxy</vt:lpstr>
      <vt:lpstr>Create a Proxy</vt:lpstr>
      <vt:lpstr>Create a Proxy with Visual Studio</vt:lpstr>
      <vt:lpstr>Web Methods Testing</vt:lpstr>
      <vt:lpstr>Demos</vt:lpstr>
      <vt:lpstr>Conclusion</vt:lpstr>
      <vt:lpstr>Ressources</vt:lpstr>
    </vt:vector>
  </TitlesOfParts>
  <Company>Voituron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Services</dc:title>
  <dc:creator>Denis Voituron</dc:creator>
  <cp:lastModifiedBy>Voituron Denis</cp:lastModifiedBy>
  <cp:revision>1329</cp:revision>
  <dcterms:created xsi:type="dcterms:W3CDTF">2000-08-14T18:38:57Z</dcterms:created>
  <dcterms:modified xsi:type="dcterms:W3CDTF">2011-10-02T09:28:25Z</dcterms:modified>
</cp:coreProperties>
</file>